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76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1" r:id="rId18"/>
    <p:sldId id="292" r:id="rId19"/>
    <p:sldId id="29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CBAB953-C554-3DA7-8E23-A759DD740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349BAAC-3049-BD02-9BB5-3B30ECD0AA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CB07C42-5AEB-8E4E-2FBA-AF53F1195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E136A47-A6ED-9B17-E2E2-92B2D5BA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9B227E2-D97B-40EC-55CC-46B5A31B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8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6D20255-8312-7C23-7E25-568ABF77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387B07A-F908-E3E3-A043-760E63CB5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8C9FA18-91BD-78B7-A6A9-A70C06608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06ADE88-8C1B-BFCA-7CA3-6044193BE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40F5240-87A0-7340-9A20-69E9826CB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6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B1405E8-B809-EC38-5530-59CF1242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5A5FD43-46F4-2223-D0D2-427EDFC60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6372BCA2-ECFF-D47A-608F-9856CDD4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68B24F8-09FC-6FD2-D668-E64D4988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C145C8A-92C0-E7BF-FDEE-6CFC613C7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255C01-8649-BDC9-C1FC-98A693497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DC3F15-3499-07D4-5E74-5CC9BBAE3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08944B5-DE86-151C-4222-0AA620CFA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4550DEF-0D7A-28B4-E03B-68BB98821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097817F7-C712-0C5E-9297-82DE88B2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28B1B2C-DEB1-DEC4-35B0-DE44179AA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29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98B8FC9-706A-F748-217C-ACE99864E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7FC99DE-97B4-38D2-0325-945296986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BE883081-3AD7-BC07-0330-15CC98BD2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2B24C858-DF5D-89C9-122E-A15E1DFC17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D70824E4-F3FC-42C4-6FDA-B38C49A7E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10F1D9E2-EA6A-477F-B27F-3B7406EE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C483302C-8416-A8AA-1CA4-F62014A6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CCE8ACB6-777C-A939-8781-716CFA0F7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30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C3AAA41-D9FE-4729-DE56-1943DEA3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61B54796-D8DE-E3CF-24BD-3174B18FC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37701313-E64F-1B8F-D51A-9CFC316D3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EA9213AB-3159-5817-4B10-733C128F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9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9B920B5A-DFEA-EA76-C5D9-5D6E7AE9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7FECB3DB-0B05-2E10-EC94-7847E4D4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B1663888-CB8D-1A0D-4DD6-316C5A454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34EE818-0A12-04D3-84C4-407970111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ECDE3C0-7916-C0B5-DD40-3FE0905D3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51FE853-298A-64B5-D112-500DB9AC0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3C6266F-6EB0-0559-F20D-54D034F9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2BF52097-0C67-AC7D-7C93-7B968793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C2C62DF-E9D3-3B57-8941-0F3D5D41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02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AA4447-6B9E-08B2-4F3E-D3E433B7A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4C75EC38-BAA0-50C8-747C-A8E6B5C785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D066F2BC-FAE4-CFBE-D604-573BEA261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FA79DA7C-FA43-BF21-D00C-58DEDF7E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99FDFBD8-929C-09B8-E104-C0F58D80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9F88FBA8-D5DE-C140-CA7B-649F93B06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68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11924C4-5731-C798-EB08-47924FDE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48468949-C97E-E503-D3C5-71D388154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BB2C54A-3F5A-BC4C-E3CA-55BCB55F9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703920B-6C4D-91AF-A105-BCF244D4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E232C50-73E0-1E32-1E76-652891951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64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84E4AA0C-0548-02E2-C5AD-E3C30A0FE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F909FA8A-B0A0-037E-D1A5-93C09BB1EE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96F22EA-E8EE-DAAF-D961-56F645A6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4DE0A47-D644-9656-52F9-19059A0B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4F45E47-91DA-D1DA-6755-952DD6913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78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46EDB74B-9BF7-0F0C-97CD-97E9D51A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382005B-8F11-6EF2-F7EB-FD645FEA1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A86AA51-D913-1AC8-B263-515D44472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A6EB6-C916-4DD7-A7F2-8A9A9A024E3A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7E5E6E1-4424-AE33-9B35-BEF9A4D82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DA2580A-EEE4-7D3D-FA15-9C5E04711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F2C76-1B20-4D55-AE89-F810EC3EC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70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4a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4a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7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video" Target="../media/media3.mp4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4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3DA51A1-DF45-DD02-C25E-BD2F1432C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8306" y="2871303"/>
            <a:ext cx="4697000" cy="2279848"/>
          </a:xfrm>
        </p:spPr>
        <p:txBody>
          <a:bodyPr>
            <a:normAutofit/>
          </a:bodyPr>
          <a:lstStyle/>
          <a:p>
            <a:r>
              <a:rPr lang="bg-BG" sz="5400" dirty="0">
                <a:solidFill>
                  <a:schemeClr val="bg1"/>
                </a:solidFill>
              </a:rPr>
              <a:t>Дядо Жельо войвода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2" name="Freeform: Shape 26">
            <a:extLst>
              <a:ext uri="{FF2B5EF4-FFF2-40B4-BE49-F238E27FC236}">
                <a16:creationId xmlns:a16="http://schemas.microsoft.com/office/drawing/2014/main" id="{64856DF8-E786-4A2B-BCE9-1D3AA7C5D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065353"/>
            <a:ext cx="1297983" cy="277779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7963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7963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646A872-7F34-4E27-B0A7-9720177E3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05088"/>
            <a:ext cx="1297983" cy="277779"/>
          </a:xfrm>
          <a:custGeom>
            <a:avLst/>
            <a:gdLst>
              <a:gd name="connsiteX0" fmla="*/ 94113 w 1297983"/>
              <a:gd name="connsiteY0" fmla="*/ 0 h 277779"/>
              <a:gd name="connsiteX1" fmla="*/ 332874 w 1297983"/>
              <a:gd name="connsiteY1" fmla="*/ 238761 h 277779"/>
              <a:gd name="connsiteX2" fmla="*/ 571883 w 1297983"/>
              <a:gd name="connsiteY2" fmla="*/ 0 h 277779"/>
              <a:gd name="connsiteX3" fmla="*/ 810645 w 1297983"/>
              <a:gd name="connsiteY3" fmla="*/ 238761 h 277779"/>
              <a:gd name="connsiteX4" fmla="*/ 1049406 w 1297983"/>
              <a:gd name="connsiteY4" fmla="*/ 0 h 277779"/>
              <a:gd name="connsiteX5" fmla="*/ 1297983 w 1297983"/>
              <a:gd name="connsiteY5" fmla="*/ 248577 h 277779"/>
              <a:gd name="connsiteX6" fmla="*/ 1278599 w 1297983"/>
              <a:gd name="connsiteY6" fmla="*/ 268208 h 277779"/>
              <a:gd name="connsiteX7" fmla="*/ 1049406 w 1297983"/>
              <a:gd name="connsiteY7" fmla="*/ 39017 h 277779"/>
              <a:gd name="connsiteX8" fmla="*/ 810645 w 1297983"/>
              <a:gd name="connsiteY8" fmla="*/ 277779 h 277779"/>
              <a:gd name="connsiteX9" fmla="*/ 571883 w 1297983"/>
              <a:gd name="connsiteY9" fmla="*/ 39017 h 277779"/>
              <a:gd name="connsiteX10" fmla="*/ 332874 w 1297983"/>
              <a:gd name="connsiteY10" fmla="*/ 277779 h 277779"/>
              <a:gd name="connsiteX11" fmla="*/ 94113 w 1297983"/>
              <a:gd name="connsiteY11" fmla="*/ 39017 h 277779"/>
              <a:gd name="connsiteX12" fmla="*/ 0 w 1297983"/>
              <a:gd name="connsiteY12" fmla="*/ 133130 h 277779"/>
              <a:gd name="connsiteX13" fmla="*/ 0 w 1297983"/>
              <a:gd name="connsiteY13" fmla="*/ 94113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97983" h="277779">
                <a:moveTo>
                  <a:pt x="94113" y="0"/>
                </a:moveTo>
                <a:lnTo>
                  <a:pt x="332874" y="238761"/>
                </a:lnTo>
                <a:lnTo>
                  <a:pt x="571883" y="0"/>
                </a:lnTo>
                <a:lnTo>
                  <a:pt x="810645" y="238761"/>
                </a:lnTo>
                <a:lnTo>
                  <a:pt x="1049406" y="0"/>
                </a:lnTo>
                <a:lnTo>
                  <a:pt x="1297983" y="248577"/>
                </a:lnTo>
                <a:lnTo>
                  <a:pt x="1278599" y="268208"/>
                </a:lnTo>
                <a:lnTo>
                  <a:pt x="1049406" y="39017"/>
                </a:lnTo>
                <a:lnTo>
                  <a:pt x="810645" y="277779"/>
                </a:lnTo>
                <a:lnTo>
                  <a:pt x="571883" y="39017"/>
                </a:lnTo>
                <a:lnTo>
                  <a:pt x="332874" y="277779"/>
                </a:lnTo>
                <a:lnTo>
                  <a:pt x="94113" y="39017"/>
                </a:lnTo>
                <a:lnTo>
                  <a:pt x="0" y="133130"/>
                </a:lnTo>
                <a:lnTo>
                  <a:pt x="0" y="94113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E689860-A291-4B0F-AB65-421F8C20E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3640" y="2714402"/>
            <a:ext cx="3938846" cy="3938846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82BEF57-041E-4DE3-B65C-CBE71211B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83640" y="2714402"/>
            <a:ext cx="3938846" cy="3938846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9DFE8A5-DCEC-4A43-B613-D62AC8C5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438" y="267945"/>
            <a:ext cx="3055711" cy="305571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5E0BF71-78CD-4FD9-BB54-48CD141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6438" y="267945"/>
            <a:ext cx="3055711" cy="305571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6B7664A-BE61-4A65-B937-A31E08B8B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0042" y="201891"/>
            <a:ext cx="3055711" cy="3055711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297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3" name="Graphic 212">
            <a:extLst>
              <a:ext uri="{FF2B5EF4-FFF2-40B4-BE49-F238E27FC236}">
                <a16:creationId xmlns:a16="http://schemas.microsoft.com/office/drawing/2014/main" id="{0AE773EE-DD7B-4F25-945A-3F59DEE68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05044" y="5297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5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61467" y="177067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A7F3B2F-8A53-4176-8D77-ECA28FF4D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5735" y="4917084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7045360-A428-4E4B-989C-E4EF4D920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70947" y="2618037"/>
            <a:ext cx="3938846" cy="3938846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 descr="Картина, която съдържа Човешко лице, Човешка брада, портрет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8DD77D2-6D31-AB2C-1614-570E57D740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603" y="300972"/>
            <a:ext cx="2704852" cy="2989656"/>
          </a:xfrm>
          <a:prstGeom prst="ellipse">
            <a:avLst/>
          </a:prstGeom>
        </p:spPr>
      </p:pic>
      <p:pic>
        <p:nvPicPr>
          <p:cNvPr id="7" name="Видео 6" title="Yellow Abstract Light">
            <a:hlinkClick r:id="" action="ppaction://media"/>
            <a:extLst>
              <a:ext uri="{FF2B5EF4-FFF2-40B4-BE49-F238E27FC236}">
                <a16:creationId xmlns:a16="http://schemas.microsoft.com/office/drawing/2014/main" id="{8F035D5C-B54C-F214-EA5B-A935F90067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94435" y="3393899"/>
            <a:ext cx="3187001" cy="2279849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32F1F34-24FE-47C7-5269-C418AC7C579E}"/>
              </a:ext>
            </a:extLst>
          </p:cNvPr>
          <p:cNvSpPr txBox="1"/>
          <p:nvPr/>
        </p:nvSpPr>
        <p:spPr>
          <a:xfrm>
            <a:off x="1669461" y="5175920"/>
            <a:ext cx="3629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solidFill>
                  <a:schemeClr val="bg1"/>
                </a:solidFill>
                <a:latin typeface="Monotype Corsiva" panose="03010101010201010101" pitchFamily="66" charset="0"/>
              </a:rPr>
              <a:t>Изготвил: Златомир Митков Иванов</a:t>
            </a:r>
          </a:p>
          <a:p>
            <a:r>
              <a:rPr lang="bg-BG" dirty="0">
                <a:solidFill>
                  <a:schemeClr val="bg1"/>
                </a:solidFill>
                <a:latin typeface="Monotype Corsiva" panose="03010101010201010101" pitchFamily="66" charset="0"/>
              </a:rPr>
              <a:t>ученик от  </a:t>
            </a:r>
            <a:r>
              <a:rPr lang="en-US" dirty="0">
                <a:solidFill>
                  <a:schemeClr val="bg1"/>
                </a:solidFill>
                <a:latin typeface="Monotype Corsiva" panose="03010101010201010101" pitchFamily="66" charset="0"/>
              </a:rPr>
              <a:t>V</a:t>
            </a:r>
            <a:r>
              <a:rPr lang="bg-BG">
                <a:solidFill>
                  <a:schemeClr val="bg1"/>
                </a:solidFill>
                <a:latin typeface="Monotype Corsiva" panose="03010101010201010101" pitchFamily="66" charset="0"/>
              </a:rPr>
              <a:t> “а“ клас</a:t>
            </a:r>
            <a:endParaRPr lang="bg-BG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bg-BG" dirty="0">
                <a:solidFill>
                  <a:schemeClr val="bg1"/>
                </a:solidFill>
                <a:latin typeface="Monotype Corsiva" panose="03010101010201010101" pitchFamily="66" charset="0"/>
              </a:rPr>
              <a:t>при </a:t>
            </a:r>
            <a:r>
              <a:rPr lang="bg-BG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ОбУ“Д</a:t>
            </a:r>
            <a:r>
              <a:rPr lang="bg-BG" dirty="0">
                <a:solidFill>
                  <a:schemeClr val="bg1"/>
                </a:solidFill>
                <a:latin typeface="Monotype Corsiva" panose="03010101010201010101" pitchFamily="66" charset="0"/>
              </a:rPr>
              <a:t>-р Петър Берон“</a:t>
            </a:r>
          </a:p>
          <a:p>
            <a:r>
              <a:rPr lang="bg-BG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гр.Ямбол</a:t>
            </a:r>
            <a:endParaRPr lang="bg-BG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bg-BG" dirty="0">
                <a:solidFill>
                  <a:schemeClr val="bg1"/>
                </a:solidFill>
                <a:latin typeface="Monotype Corsiva" panose="03010101010201010101" pitchFamily="66" charset="0"/>
              </a:rPr>
              <a:t>Ръководител: Юлиана Христова</a:t>
            </a:r>
            <a:endParaRPr lang="en-US" dirty="0">
              <a:latin typeface="Monotype Corsiva" panose="03010101010201010101" pitchFamily="66" charset="0"/>
            </a:endParaRPr>
          </a:p>
        </p:txBody>
      </p:sp>
      <p:pic>
        <p:nvPicPr>
          <p:cNvPr id="13" name="videoplayback">
            <a:hlinkClick r:id="" action="ppaction://media"/>
            <a:extLst>
              <a:ext uri="{FF2B5EF4-FFF2-40B4-BE49-F238E27FC236}">
                <a16:creationId xmlns:a16="http://schemas.microsoft.com/office/drawing/2014/main" id="{C4EADA39-8C62-54E9-7C8F-36AAD6A3E14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0621" y="611656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77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0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44" y="-270604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2305708" y="-230676"/>
            <a:ext cx="12045739" cy="3780512"/>
            <a:chOff x="58102" y="34072"/>
            <a:chExt cx="12045739" cy="3780512"/>
          </a:xfrm>
        </p:grpSpPr>
        <p:sp>
          <p:nvSpPr>
            <p:cNvPr id="35" name="Превъртане: хоризонтално 34">
              <a:extLst>
                <a:ext uri="{FF2B5EF4-FFF2-40B4-BE49-F238E27FC236}">
                  <a16:creationId xmlns:a16="http://schemas.microsoft.com/office/drawing/2014/main" id="{CD779AFC-6C32-7A92-4197-2671690B931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Картина 35">
              <a:extLst>
                <a:ext uri="{FF2B5EF4-FFF2-40B4-BE49-F238E27FC236}">
                  <a16:creationId xmlns:a16="http://schemas.microsoft.com/office/drawing/2014/main" id="{F4AD8E61-E256-A29E-30DD-0F7CDCBF2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7" name="Картина 36">
              <a:extLst>
                <a:ext uri="{FF2B5EF4-FFF2-40B4-BE49-F238E27FC236}">
                  <a16:creationId xmlns:a16="http://schemas.microsoft.com/office/drawing/2014/main" id="{57FDECF4-60AC-DC6D-7DFC-E77CBD07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8" name="Картина 47">
              <a:extLst>
                <a:ext uri="{FF2B5EF4-FFF2-40B4-BE49-F238E27FC236}">
                  <a16:creationId xmlns:a16="http://schemas.microsoft.com/office/drawing/2014/main" id="{FCEF7001-F720-015B-598F-C93A9F82D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8" name="Картина 57">
              <a:extLst>
                <a:ext uri="{FF2B5EF4-FFF2-40B4-BE49-F238E27FC236}">
                  <a16:creationId xmlns:a16="http://schemas.microsoft.com/office/drawing/2014/main" id="{B28AB35B-00A5-381E-5D54-460335F68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9" name="Картина 58">
              <a:extLst>
                <a:ext uri="{FF2B5EF4-FFF2-40B4-BE49-F238E27FC236}">
                  <a16:creationId xmlns:a16="http://schemas.microsoft.com/office/drawing/2014/main" id="{DD177A21-F961-7BE6-92A6-2634519D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60" name="Картина 59">
              <a:extLst>
                <a:ext uri="{FF2B5EF4-FFF2-40B4-BE49-F238E27FC236}">
                  <a16:creationId xmlns:a16="http://schemas.microsoft.com/office/drawing/2014/main" id="{E9D50164-41AA-EACD-60D3-E8E7B5CD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</p:spTree>
    <p:extLst>
      <p:ext uri="{BB962C8B-B14F-4D97-AF65-F5344CB8AC3E}">
        <p14:creationId xmlns:p14="http://schemas.microsoft.com/office/powerpoint/2010/main" val="302408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19117" y="-404"/>
            <a:ext cx="12045739" cy="3780512"/>
            <a:chOff x="58102" y="34072"/>
            <a:chExt cx="12045739" cy="3780512"/>
          </a:xfrm>
        </p:grpSpPr>
        <p:sp>
          <p:nvSpPr>
            <p:cNvPr id="35" name="Превъртане: хоризонтално 34">
              <a:extLst>
                <a:ext uri="{FF2B5EF4-FFF2-40B4-BE49-F238E27FC236}">
                  <a16:creationId xmlns:a16="http://schemas.microsoft.com/office/drawing/2014/main" id="{CD779AFC-6C32-7A92-4197-2671690B931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Картина 35">
              <a:extLst>
                <a:ext uri="{FF2B5EF4-FFF2-40B4-BE49-F238E27FC236}">
                  <a16:creationId xmlns:a16="http://schemas.microsoft.com/office/drawing/2014/main" id="{F4AD8E61-E256-A29E-30DD-0F7CDCBF2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7" name="Картина 36">
              <a:extLst>
                <a:ext uri="{FF2B5EF4-FFF2-40B4-BE49-F238E27FC236}">
                  <a16:creationId xmlns:a16="http://schemas.microsoft.com/office/drawing/2014/main" id="{57FDECF4-60AC-DC6D-7DFC-E77CBD07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8" name="Картина 47">
              <a:extLst>
                <a:ext uri="{FF2B5EF4-FFF2-40B4-BE49-F238E27FC236}">
                  <a16:creationId xmlns:a16="http://schemas.microsoft.com/office/drawing/2014/main" id="{FCEF7001-F720-015B-598F-C93A9F82D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8" name="Картина 57">
              <a:extLst>
                <a:ext uri="{FF2B5EF4-FFF2-40B4-BE49-F238E27FC236}">
                  <a16:creationId xmlns:a16="http://schemas.microsoft.com/office/drawing/2014/main" id="{B28AB35B-00A5-381E-5D54-460335F68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9" name="Картина 58">
              <a:extLst>
                <a:ext uri="{FF2B5EF4-FFF2-40B4-BE49-F238E27FC236}">
                  <a16:creationId xmlns:a16="http://schemas.microsoft.com/office/drawing/2014/main" id="{DD177A21-F961-7BE6-92A6-2634519D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60" name="Картина 59">
              <a:extLst>
                <a:ext uri="{FF2B5EF4-FFF2-40B4-BE49-F238E27FC236}">
                  <a16:creationId xmlns:a16="http://schemas.microsoft.com/office/drawing/2014/main" id="{E9D50164-41AA-EACD-60D3-E8E7B5CD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</p:spTree>
    <p:extLst>
      <p:ext uri="{BB962C8B-B14F-4D97-AF65-F5344CB8AC3E}">
        <p14:creationId xmlns:p14="http://schemas.microsoft.com/office/powerpoint/2010/main" val="4195461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685060" y="-717922"/>
            <a:ext cx="22555942" cy="5870629"/>
            <a:chOff x="-10452101" y="-523079"/>
            <a:chExt cx="22555942" cy="5870629"/>
          </a:xfrm>
        </p:grpSpPr>
        <p:sp>
          <p:nvSpPr>
            <p:cNvPr id="35" name="Превъртане: хоризонтално 34">
              <a:extLst>
                <a:ext uri="{FF2B5EF4-FFF2-40B4-BE49-F238E27FC236}">
                  <a16:creationId xmlns:a16="http://schemas.microsoft.com/office/drawing/2014/main" id="{CD779AFC-6C32-7A92-4197-2671690B931C}"/>
                </a:ext>
              </a:extLst>
            </p:cNvPr>
            <p:cNvSpPr/>
            <p:nvPr/>
          </p:nvSpPr>
          <p:spPr>
            <a:xfrm>
              <a:off x="-10452101" y="-523079"/>
              <a:ext cx="11006033" cy="5870629"/>
            </a:xfrm>
            <a:prstGeom prst="horizontalScroll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6" name="Картина 35">
              <a:extLst>
                <a:ext uri="{FF2B5EF4-FFF2-40B4-BE49-F238E27FC236}">
                  <a16:creationId xmlns:a16="http://schemas.microsoft.com/office/drawing/2014/main" id="{F4AD8E61-E256-A29E-30DD-0F7CDCBF2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26674" y="2264336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7" name="Картина 36">
              <a:extLst>
                <a:ext uri="{FF2B5EF4-FFF2-40B4-BE49-F238E27FC236}">
                  <a16:creationId xmlns:a16="http://schemas.microsoft.com/office/drawing/2014/main" id="{57FDECF4-60AC-DC6D-7DFC-E77CBD07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8" name="Картина 47">
              <a:extLst>
                <a:ext uri="{FF2B5EF4-FFF2-40B4-BE49-F238E27FC236}">
                  <a16:creationId xmlns:a16="http://schemas.microsoft.com/office/drawing/2014/main" id="{FCEF7001-F720-015B-598F-C93A9F82D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9" name="Картина 58">
              <a:extLst>
                <a:ext uri="{FF2B5EF4-FFF2-40B4-BE49-F238E27FC236}">
                  <a16:creationId xmlns:a16="http://schemas.microsoft.com/office/drawing/2014/main" id="{DD177A21-F961-7BE6-92A6-2634519D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60" name="Картина 59">
              <a:extLst>
                <a:ext uri="{FF2B5EF4-FFF2-40B4-BE49-F238E27FC236}">
                  <a16:creationId xmlns:a16="http://schemas.microsoft.com/office/drawing/2014/main" id="{E9D50164-41AA-EACD-60D3-E8E7B5CD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61" name="Картина 60">
            <a:extLst>
              <a:ext uri="{FF2B5EF4-FFF2-40B4-BE49-F238E27FC236}">
                <a16:creationId xmlns:a16="http://schemas.microsoft.com/office/drawing/2014/main" id="{685352B3-F2C9-092F-E378-8DF50FD240A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03312" y="315405"/>
            <a:ext cx="2933362" cy="3706689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5" name="Текстово поле 64">
            <a:extLst>
              <a:ext uri="{FF2B5EF4-FFF2-40B4-BE49-F238E27FC236}">
                <a16:creationId xmlns:a16="http://schemas.microsoft.com/office/drawing/2014/main" id="{36250543-5331-9AC1-A8D1-19D294BA1FED}"/>
              </a:ext>
            </a:extLst>
          </p:cNvPr>
          <p:cNvSpPr txBox="1"/>
          <p:nvPr/>
        </p:nvSpPr>
        <p:spPr>
          <a:xfrm>
            <a:off x="5873928" y="852460"/>
            <a:ext cx="56781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ЖЕЛЬО ХРИСТОВ ЧЕРНЕВ </a:t>
            </a:r>
            <a:endParaRPr lang="en-US" sz="32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algn="just"/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(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дядо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) е един от най-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известните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възрожденци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нашия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край. Роден е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през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1828 г. в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израства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в с. 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Карапча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 (</a:t>
            </a:r>
            <a:r>
              <a:rPr lang="ru-RU" sz="32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Маломир</a:t>
            </a:r>
            <a:r>
              <a:rPr lang="ru-RU" sz="3200" dirty="0">
                <a:solidFill>
                  <a:schemeClr val="bg1"/>
                </a:solidFill>
                <a:latin typeface="Monotype Corsiva" panose="03010101010201010101" pitchFamily="66" charset="0"/>
              </a:rPr>
              <a:t>). </a:t>
            </a:r>
            <a:endParaRPr lang="en-US" sz="32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76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-72208" y="-593027"/>
            <a:ext cx="20911543" cy="5152109"/>
            <a:chOff x="-13956498" y="-737132"/>
            <a:chExt cx="26060339" cy="8097423"/>
          </a:xfrm>
        </p:grpSpPr>
        <p:pic>
          <p:nvPicPr>
            <p:cNvPr id="36" name="Картина 35">
              <a:extLst>
                <a:ext uri="{FF2B5EF4-FFF2-40B4-BE49-F238E27FC236}">
                  <a16:creationId xmlns:a16="http://schemas.microsoft.com/office/drawing/2014/main" id="{F4AD8E61-E256-A29E-30DD-0F7CDCBF2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13956498" y="-737132"/>
              <a:ext cx="15454019" cy="80974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7" name="Картина 36">
              <a:extLst>
                <a:ext uri="{FF2B5EF4-FFF2-40B4-BE49-F238E27FC236}">
                  <a16:creationId xmlns:a16="http://schemas.microsoft.com/office/drawing/2014/main" id="{57FDECF4-60AC-DC6D-7DFC-E77CBD07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8" name="Картина 47">
              <a:extLst>
                <a:ext uri="{FF2B5EF4-FFF2-40B4-BE49-F238E27FC236}">
                  <a16:creationId xmlns:a16="http://schemas.microsoft.com/office/drawing/2014/main" id="{FCEF7001-F720-015B-598F-C93A9F82D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60" name="Картина 59">
              <a:extLst>
                <a:ext uri="{FF2B5EF4-FFF2-40B4-BE49-F238E27FC236}">
                  <a16:creationId xmlns:a16="http://schemas.microsoft.com/office/drawing/2014/main" id="{E9D50164-41AA-EACD-60D3-E8E7B5CDF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58" name="Картина 57">
            <a:extLst>
              <a:ext uri="{FF2B5EF4-FFF2-40B4-BE49-F238E27FC236}">
                <a16:creationId xmlns:a16="http://schemas.microsoft.com/office/drawing/2014/main" id="{B8881128-6B47-DB61-3B82-88818CF21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66837">
            <a:off x="1535095" y="-107292"/>
            <a:ext cx="4561316" cy="4271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2" name="Картина 61">
            <a:extLst>
              <a:ext uri="{FF2B5EF4-FFF2-40B4-BE49-F238E27FC236}">
                <a16:creationId xmlns:a16="http://schemas.microsoft.com/office/drawing/2014/main" id="{FCD05508-D7CF-FB47-C34C-908D1FE7685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37695" y="457972"/>
            <a:ext cx="6309907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842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0" y="-301084"/>
            <a:ext cx="20435385" cy="4915613"/>
            <a:chOff x="-13363100" y="-2138029"/>
            <a:chExt cx="25466941" cy="7725730"/>
          </a:xfrm>
        </p:grpSpPr>
        <p:pic>
          <p:nvPicPr>
            <p:cNvPr id="37" name="Картина 36">
              <a:extLst>
                <a:ext uri="{FF2B5EF4-FFF2-40B4-BE49-F238E27FC236}">
                  <a16:creationId xmlns:a16="http://schemas.microsoft.com/office/drawing/2014/main" id="{57FDECF4-60AC-DC6D-7DFC-E77CBD07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13363100" y="-2138029"/>
              <a:ext cx="15434458" cy="772573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8" name="Картина 47">
              <a:extLst>
                <a:ext uri="{FF2B5EF4-FFF2-40B4-BE49-F238E27FC236}">
                  <a16:creationId xmlns:a16="http://schemas.microsoft.com/office/drawing/2014/main" id="{FCEF7001-F720-015B-598F-C93A9F82D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A13CD1D6-D39A-5C60-B2EC-CFC5CC24E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54123">
            <a:off x="1859318" y="510318"/>
            <a:ext cx="4302467" cy="3272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9" name="Картина 58">
            <a:extLst>
              <a:ext uri="{FF2B5EF4-FFF2-40B4-BE49-F238E27FC236}">
                <a16:creationId xmlns:a16="http://schemas.microsoft.com/office/drawing/2014/main" id="{49EF32BC-18A8-09E3-E675-71F010527AF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35540" y="1062207"/>
            <a:ext cx="5846571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13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88159" y="5344"/>
            <a:ext cx="19297017" cy="4297381"/>
            <a:chOff x="-11944445" y="-1134299"/>
            <a:chExt cx="24048286" cy="6754072"/>
          </a:xfrm>
        </p:grpSpPr>
        <p:pic>
          <p:nvPicPr>
            <p:cNvPr id="38" name="Картина 37">
              <a:extLst>
                <a:ext uri="{FF2B5EF4-FFF2-40B4-BE49-F238E27FC236}">
                  <a16:creationId xmlns:a16="http://schemas.microsoft.com/office/drawing/2014/main" id="{63678DD6-C4CD-88BF-A598-CB4F532A4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-11944445" y="-1134299"/>
              <a:ext cx="15029620" cy="675407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9" name="Картина 48">
              <a:extLst>
                <a:ext uri="{FF2B5EF4-FFF2-40B4-BE49-F238E27FC236}">
                  <a16:creationId xmlns:a16="http://schemas.microsoft.com/office/drawing/2014/main" id="{92426120-06BD-2CD5-F405-CB5B3543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6" name="Картина 35">
            <a:extLst>
              <a:ext uri="{FF2B5EF4-FFF2-40B4-BE49-F238E27FC236}">
                <a16:creationId xmlns:a16="http://schemas.microsoft.com/office/drawing/2014/main" id="{D5A45E31-E193-1B6D-C747-FCF1493915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253260">
            <a:off x="1806518" y="535485"/>
            <a:ext cx="4218746" cy="3334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8" name="Картина 57">
            <a:extLst>
              <a:ext uri="{FF2B5EF4-FFF2-40B4-BE49-F238E27FC236}">
                <a16:creationId xmlns:a16="http://schemas.microsoft.com/office/drawing/2014/main" id="{B41E4C63-2DC3-6944-BF60-3E7D67FBC42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34922" y="1523679"/>
            <a:ext cx="5578323" cy="16033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963867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54051" y="-370036"/>
            <a:ext cx="18557073" cy="5016464"/>
            <a:chOff x="-11022316" y="-1802710"/>
            <a:chExt cx="23126157" cy="7884235"/>
          </a:xfrm>
        </p:grpSpPr>
        <p:pic>
          <p:nvPicPr>
            <p:cNvPr id="39" name="Картина 38">
              <a:extLst>
                <a:ext uri="{FF2B5EF4-FFF2-40B4-BE49-F238E27FC236}">
                  <a16:creationId xmlns:a16="http://schemas.microsoft.com/office/drawing/2014/main" id="{79CA421B-9AF5-015D-3591-11A45A06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11022316" y="-1802710"/>
              <a:ext cx="15040425" cy="788423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0" name="Картина 49">
              <a:extLst>
                <a:ext uri="{FF2B5EF4-FFF2-40B4-BE49-F238E27FC236}">
                  <a16:creationId xmlns:a16="http://schemas.microsoft.com/office/drawing/2014/main" id="{42A75294-CAD1-46E4-6DB6-9BA64FC921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6314715E-17AE-550C-3ABA-80459D9B6DB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273967">
            <a:off x="1517095" y="607022"/>
            <a:ext cx="4112356" cy="3191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37" name="Картина 36">
            <a:extLst>
              <a:ext uri="{FF2B5EF4-FFF2-40B4-BE49-F238E27FC236}">
                <a16:creationId xmlns:a16="http://schemas.microsoft.com/office/drawing/2014/main" id="{E071E319-A217-2B41-D94F-06E99F62C4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85403" y="798644"/>
            <a:ext cx="6600819" cy="3063861"/>
          </a:xfrm>
          <a:prstGeom prst="rect">
            <a:avLst/>
          </a:prstGeom>
        </p:spPr>
      </p:pic>
      <p:sp>
        <p:nvSpPr>
          <p:cNvPr id="48" name="Текстово поле 47">
            <a:extLst>
              <a:ext uri="{FF2B5EF4-FFF2-40B4-BE49-F238E27FC236}">
                <a16:creationId xmlns:a16="http://schemas.microsoft.com/office/drawing/2014/main" id="{C31560A2-4193-21D8-EA1E-6C01FB57E200}"/>
              </a:ext>
            </a:extLst>
          </p:cNvPr>
          <p:cNvSpPr txBox="1"/>
          <p:nvPr/>
        </p:nvSpPr>
        <p:spPr>
          <a:xfrm rot="21209388">
            <a:off x="2379480" y="3790688"/>
            <a:ext cx="3883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Априлското въстание</a:t>
            </a:r>
            <a:endParaRPr lang="en-US" sz="24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18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16024" y="-284383"/>
            <a:ext cx="17912138" cy="4739425"/>
            <a:chOff x="-10218585" y="-1267737"/>
            <a:chExt cx="22322426" cy="7448819"/>
          </a:xfrm>
        </p:grpSpPr>
        <p:pic>
          <p:nvPicPr>
            <p:cNvPr id="40" name="Картина 39">
              <a:extLst>
                <a:ext uri="{FF2B5EF4-FFF2-40B4-BE49-F238E27FC236}">
                  <a16:creationId xmlns:a16="http://schemas.microsoft.com/office/drawing/2014/main" id="{EE4E02B0-BCB2-0CF0-BC8E-74C16EDCD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10218585" y="-1267737"/>
              <a:ext cx="16189475" cy="7448819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1" name="Картина 50">
              <a:extLst>
                <a:ext uri="{FF2B5EF4-FFF2-40B4-BE49-F238E27FC236}">
                  <a16:creationId xmlns:a16="http://schemas.microsoft.com/office/drawing/2014/main" id="{E4A3F0F6-C9D8-4CCA-2F49-11ED591C6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6" name="Картина 35">
            <a:extLst>
              <a:ext uri="{FF2B5EF4-FFF2-40B4-BE49-F238E27FC236}">
                <a16:creationId xmlns:a16="http://schemas.microsoft.com/office/drawing/2014/main" id="{2D145161-AB5E-2199-BEAE-A28A881165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169372">
            <a:off x="1402218" y="401862"/>
            <a:ext cx="3817725" cy="3313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38" name="Текстово поле 37">
            <a:extLst>
              <a:ext uri="{FF2B5EF4-FFF2-40B4-BE49-F238E27FC236}">
                <a16:creationId xmlns:a16="http://schemas.microsoft.com/office/drawing/2014/main" id="{4D6C3F0C-2A56-93C3-3CF3-DAAB8576C64F}"/>
              </a:ext>
            </a:extLst>
          </p:cNvPr>
          <p:cNvSpPr txBox="1"/>
          <p:nvPr/>
        </p:nvSpPr>
        <p:spPr>
          <a:xfrm>
            <a:off x="5284285" y="100170"/>
            <a:ext cx="68467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На 20 август 1877 г. с разрешение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рус­кото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командуване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създадена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доброволческа­та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чета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дядо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наброяваща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около 300 души. В края на 1877 г.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тази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чета се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обединява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четата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Панайот Хитов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наброява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около 1000 души. Под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ръководството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двамата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вой­води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четниците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действуват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Еленския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Котленския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Балкан,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където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ги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заварва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вестта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сключването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Санстефанския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мирен дого­вор.</a:t>
            </a:r>
            <a:endParaRPr lang="en-US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5" name="Текстово поле 34">
            <a:extLst>
              <a:ext uri="{FF2B5EF4-FFF2-40B4-BE49-F238E27FC236}">
                <a16:creationId xmlns:a16="http://schemas.microsoft.com/office/drawing/2014/main" id="{78C9C6E7-D682-9AB7-C25C-D196660F5CE8}"/>
              </a:ext>
            </a:extLst>
          </p:cNvPr>
          <p:cNvSpPr txBox="1"/>
          <p:nvPr/>
        </p:nvSpPr>
        <p:spPr>
          <a:xfrm rot="21222134">
            <a:off x="2073915" y="3647170"/>
            <a:ext cx="3223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solidFill>
                  <a:schemeClr val="bg1"/>
                </a:solidFill>
                <a:latin typeface="Monotype Corsiva" panose="03010101010201010101" pitchFamily="66" charset="0"/>
              </a:rPr>
              <a:t>Четата на Панайот Хитов</a:t>
            </a:r>
            <a:endParaRPr lang="en-US" sz="20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8139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-97414" y="-193835"/>
            <a:ext cx="17106721" cy="4818997"/>
            <a:chOff x="-9214862" y="-2773383"/>
            <a:chExt cx="21318703" cy="7573880"/>
          </a:xfrm>
        </p:grpSpPr>
        <p:pic>
          <p:nvPicPr>
            <p:cNvPr id="41" name="Картина 40">
              <a:extLst>
                <a:ext uri="{FF2B5EF4-FFF2-40B4-BE49-F238E27FC236}">
                  <a16:creationId xmlns:a16="http://schemas.microsoft.com/office/drawing/2014/main" id="{2D340B00-A390-894E-4D47-C2351EB4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9214862" y="-2773383"/>
              <a:ext cx="16219513" cy="75738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2" name="Картина 51">
              <a:extLst>
                <a:ext uri="{FF2B5EF4-FFF2-40B4-BE49-F238E27FC236}">
                  <a16:creationId xmlns:a16="http://schemas.microsoft.com/office/drawing/2014/main" id="{1EF1D316-3A98-A60F-AAE9-7E96CC582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4F6DC4A7-9641-AD63-ECD4-88FEC8CCE1B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134545">
            <a:off x="1572651" y="83152"/>
            <a:ext cx="3503996" cy="2225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7" name="Картина 36">
            <a:extLst>
              <a:ext uri="{FF2B5EF4-FFF2-40B4-BE49-F238E27FC236}">
                <a16:creationId xmlns:a16="http://schemas.microsoft.com/office/drawing/2014/main" id="{BF39A54B-55A2-1B88-3707-EFEA004FE10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099223">
            <a:off x="1830084" y="2699907"/>
            <a:ext cx="3663164" cy="2225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8" name="Текстово поле 47">
            <a:extLst>
              <a:ext uri="{FF2B5EF4-FFF2-40B4-BE49-F238E27FC236}">
                <a16:creationId xmlns:a16="http://schemas.microsoft.com/office/drawing/2014/main" id="{07500E69-F090-CCA4-4A59-5B0C5F35F60F}"/>
              </a:ext>
            </a:extLst>
          </p:cNvPr>
          <p:cNvSpPr txBox="1"/>
          <p:nvPr/>
        </p:nvSpPr>
        <p:spPr>
          <a:xfrm>
            <a:off x="5742657" y="746302"/>
            <a:ext cx="6024283" cy="310854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участва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 три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войни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Сръбско-турската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(1876),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Руско-турската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(1877-1878)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Сръбско-българската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(1885). За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участието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си в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Освободителната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рус­ко-турска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Сръбско-българската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война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наг­раден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кръст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храброст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сребърен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медал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.</a:t>
            </a:r>
            <a:endParaRPr lang="en-US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9" name="Текстово поле 48">
            <a:extLst>
              <a:ext uri="{FF2B5EF4-FFF2-40B4-BE49-F238E27FC236}">
                <a16:creationId xmlns:a16="http://schemas.microsoft.com/office/drawing/2014/main" id="{F4F815F8-E383-2E88-A716-FF181F432A8F}"/>
              </a:ext>
            </a:extLst>
          </p:cNvPr>
          <p:cNvSpPr txBox="1"/>
          <p:nvPr/>
        </p:nvSpPr>
        <p:spPr>
          <a:xfrm rot="21108049">
            <a:off x="2139114" y="2211762"/>
            <a:ext cx="3248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>
                <a:latin typeface="Monotype Corsiva" panose="03010101010201010101" pitchFamily="66" charset="0"/>
              </a:rPr>
              <a:t>Сръбско-турската война</a:t>
            </a:r>
            <a:endParaRPr lang="en-US" sz="2000" dirty="0">
              <a:latin typeface="Monotype Corsiva" panose="03010101010201010101" pitchFamily="66" charset="0"/>
            </a:endParaRPr>
          </a:p>
        </p:txBody>
      </p:sp>
      <p:pic>
        <p:nvPicPr>
          <p:cNvPr id="50" name="Картина 49">
            <a:extLst>
              <a:ext uri="{FF2B5EF4-FFF2-40B4-BE49-F238E27FC236}">
                <a16:creationId xmlns:a16="http://schemas.microsoft.com/office/drawing/2014/main" id="{DA4A621F-7FD6-F7AD-6D56-C9E9F8ABB56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0980964">
            <a:off x="2612201" y="4724545"/>
            <a:ext cx="3779848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12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250001" y="-193834"/>
            <a:ext cx="16161779" cy="5180504"/>
            <a:chOff x="-8037260" y="-1302413"/>
            <a:chExt cx="20141101" cy="7740988"/>
          </a:xfrm>
        </p:grpSpPr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3" name="Картина 42">
              <a:extLst>
                <a:ext uri="{FF2B5EF4-FFF2-40B4-BE49-F238E27FC236}">
                  <a16:creationId xmlns:a16="http://schemas.microsoft.com/office/drawing/2014/main" id="{983CB95D-A1B9-DCB2-0FAC-C693DD96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8037260" y="-1302413"/>
              <a:ext cx="14806297" cy="774098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3" name="Картина 52">
              <a:extLst>
                <a:ext uri="{FF2B5EF4-FFF2-40B4-BE49-F238E27FC236}">
                  <a16:creationId xmlns:a16="http://schemas.microsoft.com/office/drawing/2014/main" id="{3828C027-9A68-ED06-7401-F6742379A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6" name="Картина 35">
            <a:extLst>
              <a:ext uri="{FF2B5EF4-FFF2-40B4-BE49-F238E27FC236}">
                <a16:creationId xmlns:a16="http://schemas.microsoft.com/office/drawing/2014/main" id="{D1C3685E-39DB-E116-58FC-D7C5A69082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286210">
            <a:off x="2139209" y="559892"/>
            <a:ext cx="4041998" cy="3101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8" name="Текстово поле 37">
            <a:extLst>
              <a:ext uri="{FF2B5EF4-FFF2-40B4-BE49-F238E27FC236}">
                <a16:creationId xmlns:a16="http://schemas.microsoft.com/office/drawing/2014/main" id="{11B88F10-E69B-8BFE-515E-63D062C2649D}"/>
              </a:ext>
            </a:extLst>
          </p:cNvPr>
          <p:cNvSpPr txBox="1"/>
          <p:nvPr/>
        </p:nvSpPr>
        <p:spPr>
          <a:xfrm>
            <a:off x="6576044" y="619797"/>
            <a:ext cx="490711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Във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фондовете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Ямболския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исторически музей се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съхранява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личният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печат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Христов Чернев (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дядо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),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както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печата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четата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Панайот Хитов, в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коя­то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той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подвойвода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1867 г. </a:t>
            </a:r>
          </a:p>
          <a:p>
            <a:pPr algn="just"/>
            <a:endParaRPr lang="en-US" dirty="0"/>
          </a:p>
        </p:txBody>
      </p:sp>
      <p:pic>
        <p:nvPicPr>
          <p:cNvPr id="39" name="Картина 38">
            <a:extLst>
              <a:ext uri="{FF2B5EF4-FFF2-40B4-BE49-F238E27FC236}">
                <a16:creationId xmlns:a16="http://schemas.microsoft.com/office/drawing/2014/main" id="{7CACE8C9-A3EA-2ECE-518D-BD886B2A586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236388">
            <a:off x="2880268" y="3512699"/>
            <a:ext cx="3926164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341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250002" y="-301083"/>
            <a:ext cx="15403854" cy="5005164"/>
            <a:chOff x="-7092720" y="-2216372"/>
            <a:chExt cx="19196561" cy="7478984"/>
          </a:xfrm>
        </p:grpSpPr>
        <p:pic>
          <p:nvPicPr>
            <p:cNvPr id="42" name="Картина 41">
              <a:extLst>
                <a:ext uri="{FF2B5EF4-FFF2-40B4-BE49-F238E27FC236}">
                  <a16:creationId xmlns:a16="http://schemas.microsoft.com/office/drawing/2014/main" id="{ADE0D412-29D8-25E0-D464-F7468E653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7092720" y="-2216372"/>
              <a:ext cx="14772469" cy="74789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4" name="Картина 53">
              <a:extLst>
                <a:ext uri="{FF2B5EF4-FFF2-40B4-BE49-F238E27FC236}">
                  <a16:creationId xmlns:a16="http://schemas.microsoft.com/office/drawing/2014/main" id="{EF175113-B8E9-9D35-11A0-F67D9812B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AF58D78A-4B54-E554-0C13-01E212581535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2607" r="13754"/>
          <a:stretch>
            <a:fillRect/>
          </a:stretch>
        </p:blipFill>
        <p:spPr>
          <a:xfrm>
            <a:off x="2777015" y="618817"/>
            <a:ext cx="2553248" cy="278059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7" name="Текстово поле 36">
            <a:extLst>
              <a:ext uri="{FF2B5EF4-FFF2-40B4-BE49-F238E27FC236}">
                <a16:creationId xmlns:a16="http://schemas.microsoft.com/office/drawing/2014/main" id="{165FFE46-ECF9-1456-7A8E-775AA35D6865}"/>
              </a:ext>
            </a:extLst>
          </p:cNvPr>
          <p:cNvSpPr txBox="1"/>
          <p:nvPr/>
        </p:nvSpPr>
        <p:spPr>
          <a:xfrm>
            <a:off x="6207908" y="536746"/>
            <a:ext cx="519161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първия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печат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са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подпечатвани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докумен­ти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свързани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с живота на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войводата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след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Съ­единението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. Той е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кръгъл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по форма,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бронзов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печат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, с текст "ВАЙВОДА ЖЕЛЮ ХРИСТОВЪ", вписан между два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концентрични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кръга</a:t>
            </a:r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.   </a:t>
            </a:r>
          </a:p>
          <a:p>
            <a:pPr algn="just"/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5748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16024" y="-193834"/>
            <a:ext cx="14713291" cy="5090954"/>
            <a:chOff x="-6232125" y="-843744"/>
            <a:chExt cx="18335966" cy="7607176"/>
          </a:xfrm>
        </p:grpSpPr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7" name="Картина 46">
              <a:extLst>
                <a:ext uri="{FF2B5EF4-FFF2-40B4-BE49-F238E27FC236}">
                  <a16:creationId xmlns:a16="http://schemas.microsoft.com/office/drawing/2014/main" id="{4398C27C-C55C-96BD-7CCE-011A9F07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6232125" y="-843744"/>
              <a:ext cx="14904706" cy="76071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5" name="Картина 54">
              <a:extLst>
                <a:ext uri="{FF2B5EF4-FFF2-40B4-BE49-F238E27FC236}">
                  <a16:creationId xmlns:a16="http://schemas.microsoft.com/office/drawing/2014/main" id="{A5A3AD54-214F-3FFB-7D3E-9CB6EA207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6" name="Картина 35">
            <a:extLst>
              <a:ext uri="{FF2B5EF4-FFF2-40B4-BE49-F238E27FC236}">
                <a16:creationId xmlns:a16="http://schemas.microsoft.com/office/drawing/2014/main" id="{B075AEF1-40FB-30A6-BD65-77C2727C2837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2190" t="1054" r="11003"/>
          <a:stretch>
            <a:fillRect/>
          </a:stretch>
        </p:blipFill>
        <p:spPr>
          <a:xfrm>
            <a:off x="2339345" y="625021"/>
            <a:ext cx="2949993" cy="3179005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8" name="Картина 37">
            <a:extLst>
              <a:ext uri="{FF2B5EF4-FFF2-40B4-BE49-F238E27FC236}">
                <a16:creationId xmlns:a16="http://schemas.microsoft.com/office/drawing/2014/main" id="{4DBF36A8-EB68-380D-A0D0-968E7768E1C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15626" y="309753"/>
            <a:ext cx="6297714" cy="416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75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58102" y="34072"/>
            <a:ext cx="13931071" cy="4609048"/>
            <a:chOff x="-5018165" y="-1963903"/>
            <a:chExt cx="17122006" cy="6887085"/>
          </a:xfrm>
        </p:grpSpPr>
        <p:pic>
          <p:nvPicPr>
            <p:cNvPr id="44" name="Картина 43">
              <a:extLst>
                <a:ext uri="{FF2B5EF4-FFF2-40B4-BE49-F238E27FC236}">
                  <a16:creationId xmlns:a16="http://schemas.microsoft.com/office/drawing/2014/main" id="{6DE073D8-88B7-CF82-1706-4359B07A4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5018165" y="-1963903"/>
              <a:ext cx="14913187" cy="688708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6" name="Картина 55">
              <a:extLst>
                <a:ext uri="{FF2B5EF4-FFF2-40B4-BE49-F238E27FC236}">
                  <a16:creationId xmlns:a16="http://schemas.microsoft.com/office/drawing/2014/main" id="{07B5FDA5-EB28-FAB1-720B-88816842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81DFC6AB-41DF-2419-B070-445560B8335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373014">
            <a:off x="1950137" y="693862"/>
            <a:ext cx="4151736" cy="3036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Текстово поле 36">
            <a:extLst>
              <a:ext uri="{FF2B5EF4-FFF2-40B4-BE49-F238E27FC236}">
                <a16:creationId xmlns:a16="http://schemas.microsoft.com/office/drawing/2014/main" id="{705D1C1A-54FA-9AA4-F894-3A47B0008467}"/>
              </a:ext>
            </a:extLst>
          </p:cNvPr>
          <p:cNvSpPr txBox="1"/>
          <p:nvPr/>
        </p:nvSpPr>
        <p:spPr>
          <a:xfrm rot="21312153">
            <a:off x="1939263" y="3714488"/>
            <a:ext cx="5013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latin typeface="Monotype Corsiva" panose="03010101010201010101" pitchFamily="66" charset="0"/>
              </a:rPr>
              <a:t>Национален военноисторически музей</a:t>
            </a:r>
            <a:endParaRPr lang="en-US" sz="2400" dirty="0">
              <a:latin typeface="Monotype Corsiva" panose="03010101010201010101" pitchFamily="66" charset="0"/>
            </a:endParaRPr>
          </a:p>
        </p:txBody>
      </p:sp>
      <p:sp>
        <p:nvSpPr>
          <p:cNvPr id="39" name="Текстово поле 38">
            <a:extLst>
              <a:ext uri="{FF2B5EF4-FFF2-40B4-BE49-F238E27FC236}">
                <a16:creationId xmlns:a16="http://schemas.microsoft.com/office/drawing/2014/main" id="{5E0D89A4-29C6-5581-A795-BDCBB22CF375}"/>
              </a:ext>
            </a:extLst>
          </p:cNvPr>
          <p:cNvSpPr txBox="1"/>
          <p:nvPr/>
        </p:nvSpPr>
        <p:spPr>
          <a:xfrm>
            <a:off x="6593604" y="798644"/>
            <a:ext cx="52001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latin typeface="Monotype Corsiva" panose="03010101010201010101" pitchFamily="66" charset="0"/>
              </a:rPr>
              <a:t>От 1940 г. в </a:t>
            </a:r>
            <a:r>
              <a:rPr lang="ru-RU" sz="2800" b="1" dirty="0" err="1">
                <a:latin typeface="Monotype Corsiva" panose="03010101010201010101" pitchFamily="66" charset="0"/>
              </a:rPr>
              <a:t>Националния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военноисторически</a:t>
            </a:r>
            <a:r>
              <a:rPr lang="ru-RU" sz="2800" b="1" dirty="0">
                <a:latin typeface="Monotype Corsiva" panose="03010101010201010101" pitchFamily="66" charset="0"/>
              </a:rPr>
              <a:t> музей се </a:t>
            </a:r>
            <a:r>
              <a:rPr lang="ru-RU" sz="2800" b="1" dirty="0" err="1">
                <a:latin typeface="Monotype Corsiva" panose="03010101010201010101" pitchFamily="66" charset="0"/>
              </a:rPr>
              <a:t>съхранява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знамето</a:t>
            </a:r>
            <a:r>
              <a:rPr lang="ru-RU" sz="2800" b="1" dirty="0">
                <a:latin typeface="Monotype Corsiva" panose="03010101010201010101" pitchFamily="66" charset="0"/>
              </a:rPr>
              <a:t> на </a:t>
            </a:r>
            <a:r>
              <a:rPr lang="ru-RU" sz="2800" b="1" dirty="0" err="1">
                <a:latin typeface="Monotype Corsiva" panose="03010101010201010101" pitchFamily="66" charset="0"/>
              </a:rPr>
              <a:t>доброволческата</a:t>
            </a:r>
            <a:r>
              <a:rPr lang="ru-RU" sz="2800" b="1" dirty="0">
                <a:latin typeface="Monotype Corsiva" panose="03010101010201010101" pitchFamily="66" charset="0"/>
              </a:rPr>
              <a:t> чета на </a:t>
            </a:r>
            <a:r>
              <a:rPr lang="ru-RU" sz="2800" b="1" dirty="0" err="1">
                <a:latin typeface="Monotype Corsiva" panose="03010101010201010101" pitchFamily="66" charset="0"/>
              </a:rPr>
              <a:t>Желю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войвода</a:t>
            </a:r>
            <a:r>
              <a:rPr lang="ru-RU" sz="2800" b="1" dirty="0">
                <a:latin typeface="Monotype Corsiva" panose="03010101010201010101" pitchFamily="66" charset="0"/>
              </a:rPr>
              <a:t>. </a:t>
            </a:r>
            <a:r>
              <a:rPr lang="ru-RU" sz="2800" b="1" dirty="0" err="1">
                <a:latin typeface="Monotype Corsiva" panose="03010101010201010101" pitchFamily="66" charset="0"/>
              </a:rPr>
              <a:t>Върху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знамето</a:t>
            </a:r>
            <a:r>
              <a:rPr lang="ru-RU" sz="2800" b="1" dirty="0">
                <a:latin typeface="Monotype Corsiva" panose="03010101010201010101" pitchFamily="66" charset="0"/>
              </a:rPr>
              <a:t> на </a:t>
            </a:r>
            <a:r>
              <a:rPr lang="ru-RU" sz="2800" b="1" dirty="0" err="1">
                <a:latin typeface="Monotype Corsiva" panose="03010101010201010101" pitchFamily="66" charset="0"/>
              </a:rPr>
              <a:t>четата</a:t>
            </a:r>
            <a:r>
              <a:rPr lang="ru-RU" sz="2800" b="1" dirty="0">
                <a:latin typeface="Monotype Corsiva" panose="03010101010201010101" pitchFamily="66" charset="0"/>
              </a:rPr>
              <a:t> е </a:t>
            </a:r>
            <a:r>
              <a:rPr lang="ru-RU" sz="2800" b="1" dirty="0" err="1">
                <a:latin typeface="Monotype Corsiva" panose="03010101010201010101" pitchFamily="66" charset="0"/>
              </a:rPr>
              <a:t>избродирана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датата</a:t>
            </a:r>
            <a:r>
              <a:rPr lang="ru-RU" sz="2800" b="1" dirty="0">
                <a:latin typeface="Monotype Corsiva" panose="03010101010201010101" pitchFamily="66" charset="0"/>
              </a:rPr>
              <a:t> на </a:t>
            </a:r>
            <a:r>
              <a:rPr lang="ru-RU" sz="2800" b="1" dirty="0" err="1">
                <a:latin typeface="Monotype Corsiva" panose="03010101010201010101" pitchFamily="66" charset="0"/>
              </a:rPr>
              <a:t>нейното</a:t>
            </a:r>
            <a:r>
              <a:rPr lang="ru-RU" sz="2800" b="1" dirty="0">
                <a:latin typeface="Monotype Corsiva" panose="03010101010201010101" pitchFamily="66" charset="0"/>
              </a:rPr>
              <a:t> </a:t>
            </a:r>
            <a:r>
              <a:rPr lang="ru-RU" sz="2800" b="1" dirty="0" err="1">
                <a:latin typeface="Monotype Corsiva" panose="03010101010201010101" pitchFamily="66" charset="0"/>
              </a:rPr>
              <a:t>създаване</a:t>
            </a:r>
            <a:r>
              <a:rPr lang="ru-RU" sz="2800" b="1" dirty="0">
                <a:latin typeface="Monotype Corsiva" panose="03010101010201010101" pitchFamily="66" charset="0"/>
              </a:rPr>
              <a:t> „1877 </a:t>
            </a:r>
            <a:r>
              <a:rPr lang="ru-RU" sz="2800" b="1" dirty="0" err="1">
                <a:latin typeface="Monotype Corsiva" panose="03010101010201010101" pitchFamily="66" charset="0"/>
              </a:rPr>
              <a:t>авг</a:t>
            </a:r>
            <a:r>
              <a:rPr lang="ru-RU" sz="2800" b="1" dirty="0">
                <a:latin typeface="Monotype Corsiva" panose="03010101010201010101" pitchFamily="66" charset="0"/>
              </a:rPr>
              <a:t>, 20“.</a:t>
            </a:r>
            <a:endParaRPr lang="en-US" sz="28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777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15" y="-335560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-8330" y="-512507"/>
            <a:ext cx="13174346" cy="5201517"/>
            <a:chOff x="-4115978" y="-4063206"/>
            <a:chExt cx="16191954" cy="7772383"/>
          </a:xfrm>
        </p:grpSpPr>
        <p:pic>
          <p:nvPicPr>
            <p:cNvPr id="45" name="Картина 44">
              <a:extLst>
                <a:ext uri="{FF2B5EF4-FFF2-40B4-BE49-F238E27FC236}">
                  <a16:creationId xmlns:a16="http://schemas.microsoft.com/office/drawing/2014/main" id="{779FBB4C-AF3F-4C81-591C-5F6588C97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4115978" y="-4063206"/>
              <a:ext cx="14886486" cy="777238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pic>
        <p:nvPicPr>
          <p:cNvPr id="36" name="Картина 35">
            <a:extLst>
              <a:ext uri="{FF2B5EF4-FFF2-40B4-BE49-F238E27FC236}">
                <a16:creationId xmlns:a16="http://schemas.microsoft.com/office/drawing/2014/main" id="{DBD402DA-A1B3-1D9F-9D98-C7E985D7B78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79506" y="336440"/>
            <a:ext cx="3377477" cy="3456732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8" name="Текстово поле 37">
            <a:extLst>
              <a:ext uri="{FF2B5EF4-FFF2-40B4-BE49-F238E27FC236}">
                <a16:creationId xmlns:a16="http://schemas.microsoft.com/office/drawing/2014/main" id="{908B9C9D-F306-8519-1E1E-4102427464EB}"/>
              </a:ext>
            </a:extLst>
          </p:cNvPr>
          <p:cNvSpPr txBox="1"/>
          <p:nvPr/>
        </p:nvSpPr>
        <p:spPr>
          <a:xfrm>
            <a:off x="5484309" y="275154"/>
            <a:ext cx="62574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Състои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се от три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хоризонтални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ивици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—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бяла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, зелена 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червена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външната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му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страна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изрязана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зигзагообразно. В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средата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върху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зелената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ивица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апликиран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кръст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вълнен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плат,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раменете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който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завършват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 троен овал. Под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кръста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, от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лицевата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част е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извезан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 бели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конци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текстът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: „За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славянска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Свобода“.</a:t>
            </a:r>
            <a:endParaRPr lang="en-US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356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86162"/>
            <a:ext cx="12192000" cy="6858000"/>
          </a:xfrm>
          <a:prstGeom prst="rect">
            <a:avLst/>
          </a:prstGeom>
        </p:spPr>
      </p:pic>
      <p:grpSp>
        <p:nvGrpSpPr>
          <p:cNvPr id="34" name="Групиране 33">
            <a:extLst>
              <a:ext uri="{FF2B5EF4-FFF2-40B4-BE49-F238E27FC236}">
                <a16:creationId xmlns:a16="http://schemas.microsoft.com/office/drawing/2014/main" id="{4A264EE6-1CBC-ACED-6B26-CD27E8725B17}"/>
              </a:ext>
            </a:extLst>
          </p:cNvPr>
          <p:cNvGrpSpPr/>
          <p:nvPr/>
        </p:nvGrpSpPr>
        <p:grpSpPr>
          <a:xfrm>
            <a:off x="1" y="0"/>
            <a:ext cx="11940875" cy="5158772"/>
            <a:chOff x="11045663" y="1983028"/>
            <a:chExt cx="1030313" cy="1566808"/>
          </a:xfrm>
        </p:grpSpPr>
        <p:pic>
          <p:nvPicPr>
            <p:cNvPr id="46" name="Картина 45">
              <a:extLst>
                <a:ext uri="{FF2B5EF4-FFF2-40B4-BE49-F238E27FC236}">
                  <a16:creationId xmlns:a16="http://schemas.microsoft.com/office/drawing/2014/main" id="{7CE97F28-46F0-D040-233A-BB4AB603C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7" name="Картина 56">
              <a:extLst>
                <a:ext uri="{FF2B5EF4-FFF2-40B4-BE49-F238E27FC236}">
                  <a16:creationId xmlns:a16="http://schemas.microsoft.com/office/drawing/2014/main" id="{45B9B6BF-83FC-4FBF-6E75-3A898214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292565" cy="96938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</p:grpSp>
      <p:pic>
        <p:nvPicPr>
          <p:cNvPr id="37" name="Картина 36">
            <a:extLst>
              <a:ext uri="{FF2B5EF4-FFF2-40B4-BE49-F238E27FC236}">
                <a16:creationId xmlns:a16="http://schemas.microsoft.com/office/drawing/2014/main" id="{858BC153-7BF6-0396-A287-850562B25EB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43688" y="1498259"/>
            <a:ext cx="6155453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3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86162"/>
            <a:ext cx="12192000" cy="6858000"/>
          </a:xfrm>
          <a:prstGeom prst="rect">
            <a:avLst/>
          </a:prstGeom>
        </p:spPr>
      </p:pic>
      <p:pic>
        <p:nvPicPr>
          <p:cNvPr id="35" name="Картина 34">
            <a:extLst>
              <a:ext uri="{FF2B5EF4-FFF2-40B4-BE49-F238E27FC236}">
                <a16:creationId xmlns:a16="http://schemas.microsoft.com/office/drawing/2014/main" id="{6D34CEA9-7EC8-C4FC-4A9B-D4B2CD8610F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226319" y="145889"/>
            <a:ext cx="3101130" cy="4064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6" name="Текстово поле 35">
            <a:extLst>
              <a:ext uri="{FF2B5EF4-FFF2-40B4-BE49-F238E27FC236}">
                <a16:creationId xmlns:a16="http://schemas.microsoft.com/office/drawing/2014/main" id="{450B9F8B-0D0F-31AD-1E0F-2B2EEC1E393D}"/>
              </a:ext>
            </a:extLst>
          </p:cNvPr>
          <p:cNvSpPr txBox="1"/>
          <p:nvPr/>
        </p:nvSpPr>
        <p:spPr>
          <a:xfrm>
            <a:off x="6237216" y="1659988"/>
            <a:ext cx="4583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Паметникът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Желю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endParaRPr lang="ru-RU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 в с.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Маломир</a:t>
            </a:r>
            <a:r>
              <a:rPr lang="ru-RU" sz="28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Ямболско</a:t>
            </a:r>
            <a:endParaRPr lang="en-US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07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86162"/>
            <a:ext cx="12192000" cy="6858000"/>
          </a:xfrm>
          <a:prstGeom prst="rect">
            <a:avLst/>
          </a:prstGeom>
        </p:spPr>
      </p:pic>
      <p:pic>
        <p:nvPicPr>
          <p:cNvPr id="34" name="Картина 33">
            <a:extLst>
              <a:ext uri="{FF2B5EF4-FFF2-40B4-BE49-F238E27FC236}">
                <a16:creationId xmlns:a16="http://schemas.microsoft.com/office/drawing/2014/main" id="{FFB50204-B9B2-64D2-5050-2D1278687E5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386121">
            <a:off x="982905" y="661926"/>
            <a:ext cx="4572000" cy="33528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7" name="Текстово поле 36">
            <a:extLst>
              <a:ext uri="{FF2B5EF4-FFF2-40B4-BE49-F238E27FC236}">
                <a16:creationId xmlns:a16="http://schemas.microsoft.com/office/drawing/2014/main" id="{CFAEA583-634B-F2CD-F941-AF308AF09C8B}"/>
              </a:ext>
            </a:extLst>
          </p:cNvPr>
          <p:cNvSpPr txBox="1"/>
          <p:nvPr/>
        </p:nvSpPr>
        <p:spPr>
          <a:xfrm>
            <a:off x="6155671" y="932024"/>
            <a:ext cx="5313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Нова книга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разказва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за един от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именитите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поборници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за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Освобождението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България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от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турско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робство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–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легендарния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Дядо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Жельо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войвода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– най-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близък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съратник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Раковски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, Панайот Хитов, Стефан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Караджа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, Хаджи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Димитър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Monotype Corsiva" panose="03010101010201010101" pitchFamily="66" charset="0"/>
              </a:rPr>
              <a:t>Левски</a:t>
            </a:r>
            <a:r>
              <a:rPr lang="ru-RU" sz="2400" dirty="0">
                <a:solidFill>
                  <a:schemeClr val="bg1"/>
                </a:solidFill>
                <a:latin typeface="Monotype Corsiva" panose="03010101010201010101" pitchFamily="66" charset="0"/>
              </a:rPr>
              <a:t>, Ботев и Каравелов.</a:t>
            </a:r>
            <a:endParaRPr lang="en-US" sz="24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03356"/>
      </p:ext>
    </p:extLst>
  </p:cSld>
  <p:clrMapOvr>
    <a:masterClrMapping/>
  </p:clrMapOvr>
  <p:transition spd="slow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9C29A41E-CD51-1EC2-E65A-483F90B3FF8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01084"/>
            <a:ext cx="12192000" cy="685800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68780E-3D62-4F20-F723-3A9A6D7FE2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24" y="2013662"/>
            <a:ext cx="752922" cy="11339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FA328C6-751C-5780-CA5C-7EA65C5F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25982">
            <a:off x="1154756" y="2400386"/>
            <a:ext cx="911097" cy="1261589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F7C2FA-3C48-B058-CBC1-95462A7CA1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5117" y="1699228"/>
            <a:ext cx="787348" cy="1010045"/>
          </a:xfrm>
          <a:prstGeom prst="rect">
            <a:avLst/>
          </a:prstGeom>
        </p:spPr>
      </p:pic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BCD45BFF-CC52-2CDA-2389-726A50EB3B46}"/>
              </a:ext>
            </a:extLst>
          </p:cNvPr>
          <p:cNvGrpSpPr/>
          <p:nvPr/>
        </p:nvGrpSpPr>
        <p:grpSpPr>
          <a:xfrm>
            <a:off x="58102" y="34072"/>
            <a:ext cx="12045739" cy="3780512"/>
            <a:chOff x="58102" y="34072"/>
            <a:chExt cx="12045739" cy="3780512"/>
          </a:xfrm>
        </p:grpSpPr>
        <p:sp>
          <p:nvSpPr>
            <p:cNvPr id="2" name="Превъртане: хоризонтално 1">
              <a:extLst>
                <a:ext uri="{FF2B5EF4-FFF2-40B4-BE49-F238E27FC236}">
                  <a16:creationId xmlns:a16="http://schemas.microsoft.com/office/drawing/2014/main" id="{1C302405-5359-A2B9-6BB0-576D4E1B682C}"/>
                </a:ext>
              </a:extLst>
            </p:cNvPr>
            <p:cNvSpPr/>
            <p:nvPr/>
          </p:nvSpPr>
          <p:spPr>
            <a:xfrm>
              <a:off x="58102" y="1808480"/>
              <a:ext cx="1005840" cy="1544320"/>
            </a:xfrm>
            <a:prstGeom prst="horizontalScroll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Картина 17">
              <a:extLst>
                <a:ext uri="{FF2B5EF4-FFF2-40B4-BE49-F238E27FC236}">
                  <a16:creationId xmlns:a16="http://schemas.microsoft.com/office/drawing/2014/main" id="{5C9E4734-A823-1FF7-00C8-B1021A980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37598" y="2247776"/>
              <a:ext cx="1030313" cy="1566808"/>
            </a:xfrm>
            <a:prstGeom prst="rect">
              <a:avLst/>
            </a:prstGeom>
          </p:spPr>
        </p:pic>
        <p:pic>
          <p:nvPicPr>
            <p:cNvPr id="21" name="Картина 20">
              <a:extLst>
                <a:ext uri="{FF2B5EF4-FFF2-40B4-BE49-F238E27FC236}">
                  <a16:creationId xmlns:a16="http://schemas.microsoft.com/office/drawing/2014/main" id="{D7850DCC-6197-3753-EE0F-28CB3E86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095776" y="1394833"/>
              <a:ext cx="1030313" cy="1566808"/>
            </a:xfrm>
            <a:prstGeom prst="rect">
              <a:avLst/>
            </a:prstGeom>
          </p:spPr>
        </p:pic>
        <p:pic>
          <p:nvPicPr>
            <p:cNvPr id="24" name="Картина 23">
              <a:extLst>
                <a:ext uri="{FF2B5EF4-FFF2-40B4-BE49-F238E27FC236}">
                  <a16:creationId xmlns:a16="http://schemas.microsoft.com/office/drawing/2014/main" id="{97810400-4D34-8E0C-E278-A38ED51A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lum bright="70000" contrast="-70000"/>
            </a:blip>
            <a:stretch>
              <a:fillRect/>
            </a:stretch>
          </p:blipFill>
          <p:spPr>
            <a:xfrm>
              <a:off x="3123790" y="2075148"/>
              <a:ext cx="1030313" cy="1566808"/>
            </a:xfrm>
            <a:prstGeom prst="rect">
              <a:avLst/>
            </a:prstGeom>
          </p:spPr>
        </p:pic>
        <p:pic>
          <p:nvPicPr>
            <p:cNvPr id="25" name="Картина 24">
              <a:extLst>
                <a:ext uri="{FF2B5EF4-FFF2-40B4-BE49-F238E27FC236}">
                  <a16:creationId xmlns:a16="http://schemas.microsoft.com/office/drawing/2014/main" id="{0F5E0880-3BC5-5727-375F-610E1F38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148725" y="798644"/>
              <a:ext cx="1030313" cy="1566808"/>
            </a:xfrm>
            <a:prstGeom prst="rect">
              <a:avLst/>
            </a:prstGeom>
          </p:spPr>
        </p:pic>
        <p:pic>
          <p:nvPicPr>
            <p:cNvPr id="26" name="Картина 25">
              <a:extLst>
                <a:ext uri="{FF2B5EF4-FFF2-40B4-BE49-F238E27FC236}">
                  <a16:creationId xmlns:a16="http://schemas.microsoft.com/office/drawing/2014/main" id="{B622618F-0541-8B68-3320-6B384E9A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940577" y="2178237"/>
              <a:ext cx="1030313" cy="1566808"/>
            </a:xfrm>
            <a:prstGeom prst="rect">
              <a:avLst/>
            </a:prstGeom>
          </p:spPr>
        </p:pic>
        <p:pic>
          <p:nvPicPr>
            <p:cNvPr id="27" name="Картина 26">
              <a:extLst>
                <a:ext uri="{FF2B5EF4-FFF2-40B4-BE49-F238E27FC236}">
                  <a16:creationId xmlns:a16="http://schemas.microsoft.com/office/drawing/2014/main" id="{2B7C8886-0B61-CAB3-663E-021B126BF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74338" y="961204"/>
              <a:ext cx="1030313" cy="1566808"/>
            </a:xfrm>
            <a:prstGeom prst="rect">
              <a:avLst/>
            </a:prstGeom>
          </p:spPr>
        </p:pic>
        <p:pic>
          <p:nvPicPr>
            <p:cNvPr id="28" name="Картина 27">
              <a:extLst>
                <a:ext uri="{FF2B5EF4-FFF2-40B4-BE49-F238E27FC236}">
                  <a16:creationId xmlns:a16="http://schemas.microsoft.com/office/drawing/2014/main" id="{5B8070D0-134E-5B9D-38C2-C207E9BE8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40791" y="915824"/>
              <a:ext cx="1030313" cy="1566808"/>
            </a:xfrm>
            <a:prstGeom prst="rect">
              <a:avLst/>
            </a:prstGeom>
          </p:spPr>
        </p:pic>
        <p:pic>
          <p:nvPicPr>
            <p:cNvPr id="29" name="Картина 28">
              <a:extLst>
                <a:ext uri="{FF2B5EF4-FFF2-40B4-BE49-F238E27FC236}">
                  <a16:creationId xmlns:a16="http://schemas.microsoft.com/office/drawing/2014/main" id="{571513A8-24E4-BB09-3F3F-DC403A5D1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962926" y="2088252"/>
              <a:ext cx="1030313" cy="1566808"/>
            </a:xfrm>
            <a:prstGeom prst="rect">
              <a:avLst/>
            </a:prstGeom>
          </p:spPr>
        </p:pic>
        <p:pic>
          <p:nvPicPr>
            <p:cNvPr id="30" name="Картина 29">
              <a:extLst>
                <a:ext uri="{FF2B5EF4-FFF2-40B4-BE49-F238E27FC236}">
                  <a16:creationId xmlns:a16="http://schemas.microsoft.com/office/drawing/2014/main" id="{80547049-1464-07B9-FB72-B96E16D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5350" y="798644"/>
              <a:ext cx="1030313" cy="1566808"/>
            </a:xfrm>
            <a:prstGeom prst="rect">
              <a:avLst/>
            </a:prstGeom>
          </p:spPr>
        </p:pic>
        <p:pic>
          <p:nvPicPr>
            <p:cNvPr id="31" name="Картина 30">
              <a:extLst>
                <a:ext uri="{FF2B5EF4-FFF2-40B4-BE49-F238E27FC236}">
                  <a16:creationId xmlns:a16="http://schemas.microsoft.com/office/drawing/2014/main" id="{90F661E8-DEAB-9988-64D0-ED6927B0F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73528" y="34072"/>
              <a:ext cx="1030313" cy="1566808"/>
            </a:xfrm>
            <a:prstGeom prst="rect">
              <a:avLst/>
            </a:prstGeom>
          </p:spPr>
        </p:pic>
        <p:pic>
          <p:nvPicPr>
            <p:cNvPr id="32" name="Картина 31">
              <a:extLst>
                <a:ext uri="{FF2B5EF4-FFF2-40B4-BE49-F238E27FC236}">
                  <a16:creationId xmlns:a16="http://schemas.microsoft.com/office/drawing/2014/main" id="{D3698A60-A12C-0B0D-35AD-1D703E21F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045663" y="1983028"/>
              <a:ext cx="1030313" cy="1566808"/>
            </a:xfrm>
            <a:prstGeom prst="rect">
              <a:avLst/>
            </a:prstGeom>
          </p:spPr>
        </p:pic>
        <p:pic>
          <p:nvPicPr>
            <p:cNvPr id="33" name="Картина 32">
              <a:extLst>
                <a:ext uri="{FF2B5EF4-FFF2-40B4-BE49-F238E27FC236}">
                  <a16:creationId xmlns:a16="http://schemas.microsoft.com/office/drawing/2014/main" id="{6FA38BD1-FA56-D152-7709-07F6944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57172" y="2075148"/>
              <a:ext cx="1030313" cy="1566808"/>
            </a:xfrm>
            <a:prstGeom prst="rect">
              <a:avLst/>
            </a:prstGeom>
          </p:spPr>
        </p:pic>
        <p:pic>
          <p:nvPicPr>
            <p:cNvPr id="7" name="Картина 6">
              <a:extLst>
                <a:ext uri="{FF2B5EF4-FFF2-40B4-BE49-F238E27FC236}">
                  <a16:creationId xmlns:a16="http://schemas.microsoft.com/office/drawing/2014/main" id="{854D5006-5156-E0F7-B7B2-29B148D62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61806" y="2391718"/>
              <a:ext cx="827040" cy="951120"/>
            </a:xfrm>
            <a:prstGeom prst="rect">
              <a:avLst/>
            </a:prstGeom>
          </p:spPr>
        </p:pic>
        <p:pic>
          <p:nvPicPr>
            <p:cNvPr id="8" name="Картина 7">
              <a:extLst>
                <a:ext uri="{FF2B5EF4-FFF2-40B4-BE49-F238E27FC236}">
                  <a16:creationId xmlns:a16="http://schemas.microsoft.com/office/drawing/2014/main" id="{212BFFC8-8960-D1CC-3B32-87B0A8EBC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0344" y="1080948"/>
              <a:ext cx="852427" cy="977545"/>
            </a:xfrm>
            <a:prstGeom prst="rect">
              <a:avLst/>
            </a:prstGeom>
          </p:spPr>
        </p:pic>
        <p:pic>
          <p:nvPicPr>
            <p:cNvPr id="9" name="Картина 8">
              <a:extLst>
                <a:ext uri="{FF2B5EF4-FFF2-40B4-BE49-F238E27FC236}">
                  <a16:creationId xmlns:a16="http://schemas.microsoft.com/office/drawing/2014/main" id="{31A93B05-E6E1-545E-8E35-1A13E7DD1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05227" y="2514022"/>
              <a:ext cx="799521" cy="951157"/>
            </a:xfrm>
            <a:prstGeom prst="rect">
              <a:avLst/>
            </a:prstGeom>
          </p:spPr>
        </p:pic>
        <p:pic>
          <p:nvPicPr>
            <p:cNvPr id="10" name="Картина 9">
              <a:extLst>
                <a:ext uri="{FF2B5EF4-FFF2-40B4-BE49-F238E27FC236}">
                  <a16:creationId xmlns:a16="http://schemas.microsoft.com/office/drawing/2014/main" id="{245CF874-FD44-F47F-6A59-CEADD4DCF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57015" y="1290320"/>
              <a:ext cx="767395" cy="939198"/>
            </a:xfrm>
            <a:prstGeom prst="rect">
              <a:avLst/>
            </a:prstGeom>
          </p:spPr>
        </p:pic>
        <p:pic>
          <p:nvPicPr>
            <p:cNvPr id="11" name="Картина 10">
              <a:extLst>
                <a:ext uri="{FF2B5EF4-FFF2-40B4-BE49-F238E27FC236}">
                  <a16:creationId xmlns:a16="http://schemas.microsoft.com/office/drawing/2014/main" id="{6C89CFC7-4AE3-2974-3481-2561AA5FE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163059" y="2391718"/>
              <a:ext cx="777732" cy="1021097"/>
            </a:xfrm>
            <a:prstGeom prst="rect">
              <a:avLst/>
            </a:prstGeom>
          </p:spPr>
        </p:pic>
        <p:pic>
          <p:nvPicPr>
            <p:cNvPr id="12" name="Картина 11">
              <a:extLst>
                <a:ext uri="{FF2B5EF4-FFF2-40B4-BE49-F238E27FC236}">
                  <a16:creationId xmlns:a16="http://schemas.microsoft.com/office/drawing/2014/main" id="{AE55C268-9D09-7648-7452-3950C7C1D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69870" y="1240127"/>
              <a:ext cx="699143" cy="964123"/>
            </a:xfrm>
            <a:prstGeom prst="rect">
              <a:avLst/>
            </a:prstGeom>
          </p:spPr>
        </p:pic>
        <p:pic>
          <p:nvPicPr>
            <p:cNvPr id="13" name="Картина 12">
              <a:extLst>
                <a:ext uri="{FF2B5EF4-FFF2-40B4-BE49-F238E27FC236}">
                  <a16:creationId xmlns:a16="http://schemas.microsoft.com/office/drawing/2014/main" id="{DF730A26-EF7A-8ED5-FA0C-EDB3C88A2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135782" y="2412236"/>
              <a:ext cx="799256" cy="859284"/>
            </a:xfrm>
            <a:prstGeom prst="rect">
              <a:avLst/>
            </a:prstGeom>
          </p:spPr>
        </p:pic>
        <p:pic>
          <p:nvPicPr>
            <p:cNvPr id="14" name="Картина 13">
              <a:extLst>
                <a:ext uri="{FF2B5EF4-FFF2-40B4-BE49-F238E27FC236}">
                  <a16:creationId xmlns:a16="http://schemas.microsoft.com/office/drawing/2014/main" id="{746A70B2-BC7F-D801-B228-17D98590B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0221358" y="1240127"/>
              <a:ext cx="764011" cy="811915"/>
            </a:xfrm>
            <a:prstGeom prst="rect">
              <a:avLst/>
            </a:prstGeom>
          </p:spPr>
        </p:pic>
        <p:pic>
          <p:nvPicPr>
            <p:cNvPr id="15" name="Картина 14">
              <a:extLst>
                <a:ext uri="{FF2B5EF4-FFF2-40B4-BE49-F238E27FC236}">
                  <a16:creationId xmlns:a16="http://schemas.microsoft.com/office/drawing/2014/main" id="{6326D941-0D46-7977-5A95-5814B0825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258309" y="379834"/>
              <a:ext cx="740651" cy="910486"/>
            </a:xfrm>
            <a:prstGeom prst="rect">
              <a:avLst/>
            </a:prstGeom>
          </p:spPr>
        </p:pic>
        <p:pic>
          <p:nvPicPr>
            <p:cNvPr id="16" name="Картина 15">
              <a:extLst>
                <a:ext uri="{FF2B5EF4-FFF2-40B4-BE49-F238E27FC236}">
                  <a16:creationId xmlns:a16="http://schemas.microsoft.com/office/drawing/2014/main" id="{A6B42BCE-C928-1990-BF3A-F5CFBA9D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214216" y="2300574"/>
              <a:ext cx="784744" cy="969380"/>
            </a:xfrm>
            <a:prstGeom prst="rect">
              <a:avLst/>
            </a:prstGeom>
          </p:spPr>
        </p:pic>
        <p:pic>
          <p:nvPicPr>
            <p:cNvPr id="17" name="Картина 16">
              <a:extLst>
                <a:ext uri="{FF2B5EF4-FFF2-40B4-BE49-F238E27FC236}">
                  <a16:creationId xmlns:a16="http://schemas.microsoft.com/office/drawing/2014/main" id="{04345C13-4882-F07D-7C84-7193EE7CA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0001" y="2038929"/>
              <a:ext cx="752922" cy="1133955"/>
            </a:xfrm>
            <a:prstGeom prst="rect">
              <a:avLst/>
            </a:prstGeom>
          </p:spPr>
        </p:pic>
        <p:pic>
          <p:nvPicPr>
            <p:cNvPr id="19" name="Картина 18">
              <a:extLst>
                <a:ext uri="{FF2B5EF4-FFF2-40B4-BE49-F238E27FC236}">
                  <a16:creationId xmlns:a16="http://schemas.microsoft.com/office/drawing/2014/main" id="{50859973-D3AE-6A1D-13E4-AA11AD52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25982">
              <a:off x="1153633" y="2425653"/>
              <a:ext cx="911097" cy="1261589"/>
            </a:xfrm>
            <a:prstGeom prst="rect">
              <a:avLst/>
            </a:prstGeom>
          </p:spPr>
        </p:pic>
        <p:pic>
          <p:nvPicPr>
            <p:cNvPr id="20" name="Картина 19">
              <a:extLst>
                <a:ext uri="{FF2B5EF4-FFF2-40B4-BE49-F238E27FC236}">
                  <a16:creationId xmlns:a16="http://schemas.microsoft.com/office/drawing/2014/main" id="{F14B6DA7-5925-00FE-0547-91302233C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3994" y="1724495"/>
              <a:ext cx="787348" cy="1010045"/>
            </a:xfrm>
            <a:prstGeom prst="rect">
              <a:avLst/>
            </a:prstGeom>
          </p:spPr>
        </p:pic>
      </p:grpSp>
      <p:pic>
        <p:nvPicPr>
          <p:cNvPr id="23" name="Видео 4" title="Flickering Lights">
            <a:hlinkClick r:id="" action="ppaction://media"/>
            <a:extLst>
              <a:ext uri="{FF2B5EF4-FFF2-40B4-BE49-F238E27FC236}">
                <a16:creationId xmlns:a16="http://schemas.microsoft.com/office/drawing/2014/main" id="{1EAE8783-BAD5-8EEE-6343-EF0D681578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86162"/>
            <a:ext cx="12192000" cy="6858000"/>
          </a:xfrm>
          <a:prstGeom prst="rect">
            <a:avLst/>
          </a:prstGeom>
        </p:spPr>
      </p:pic>
      <p:sp>
        <p:nvSpPr>
          <p:cNvPr id="35" name="Текстово поле 34">
            <a:extLst>
              <a:ext uri="{FF2B5EF4-FFF2-40B4-BE49-F238E27FC236}">
                <a16:creationId xmlns:a16="http://schemas.microsoft.com/office/drawing/2014/main" id="{F9331949-B35F-5FA0-256C-B2211FDCE181}"/>
              </a:ext>
            </a:extLst>
          </p:cNvPr>
          <p:cNvSpPr txBox="1"/>
          <p:nvPr/>
        </p:nvSpPr>
        <p:spPr>
          <a:xfrm>
            <a:off x="75508" y="917975"/>
            <a:ext cx="6868160" cy="162367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g-BG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Благодаря за вниманието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66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2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5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 -3.33333E-6 C -0.1595 -0.03495 -0.1138 -0.06203 -0.0582 -0.06203 C -0.00078 -0.06203 0.04505 -0.03495 0.04505 -3.33333E-6 C 0.04505 0.03496 0.09102 0.06204 0.14844 0.06204 C 0.20404 0.06204 0.25 0.03496 0.25 -3.33333E-6 " pathEditMode="relative" rAng="0" ptsTypes="AAAAA">
                                      <p:cBhvr>
                                        <p:cTn id="1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 mute="1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  <p:bldLst>
      <p:bldP spid="35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425</Words>
  <Application>Microsoft Office PowerPoint</Application>
  <PresentationFormat>Широк екран</PresentationFormat>
  <Paragraphs>22</Paragraphs>
  <Slides>19</Slides>
  <Notes>0</Notes>
  <HiddenSlides>0</HiddenSlides>
  <MMClips>38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Monotype Corsiva</vt:lpstr>
      <vt:lpstr>Тема на Office</vt:lpstr>
      <vt:lpstr>Дядо Жельо войвода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Юлиана Н. Христова</dc:creator>
  <cp:lastModifiedBy>USER</cp:lastModifiedBy>
  <cp:revision>20</cp:revision>
  <dcterms:created xsi:type="dcterms:W3CDTF">2025-12-03T11:31:54Z</dcterms:created>
  <dcterms:modified xsi:type="dcterms:W3CDTF">2025-12-16T11:53:09Z</dcterms:modified>
</cp:coreProperties>
</file>