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3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>
      <p:cViewPr>
        <p:scale>
          <a:sx n="80" d="100"/>
          <a:sy n="80" d="100"/>
        </p:scale>
        <p:origin x="54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500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583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519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6440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3563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627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483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7557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998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6672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840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57A4-C8D8-4F56-B4E0-59216D5093C3}" type="datetimeFigureOut">
              <a:rPr lang="bg-BG" smtClean="0"/>
              <a:t>27.10.2025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46DA6-F0DA-44A5-B54C-183CCC20E71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225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Картина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1" y="522515"/>
            <a:ext cx="12066814" cy="6466114"/>
          </a:xfrm>
          <a:prstGeom prst="rect">
            <a:avLst/>
          </a:prstGeom>
        </p:spPr>
      </p:pic>
      <p:sp>
        <p:nvSpPr>
          <p:cNvPr id="28" name="Свободна форма 27"/>
          <p:cNvSpPr/>
          <p:nvPr/>
        </p:nvSpPr>
        <p:spPr>
          <a:xfrm>
            <a:off x="-1" y="0"/>
            <a:ext cx="12491357" cy="6988629"/>
          </a:xfrm>
          <a:custGeom>
            <a:avLst/>
            <a:gdLst>
              <a:gd name="connsiteX0" fmla="*/ 8421192 w 12491357"/>
              <a:gd name="connsiteY0" fmla="*/ 940526 h 6988629"/>
              <a:gd name="connsiteX1" fmla="*/ 8262257 w 12491357"/>
              <a:gd name="connsiteY1" fmla="*/ 1099462 h 6988629"/>
              <a:gd name="connsiteX2" fmla="*/ 8262257 w 12491357"/>
              <a:gd name="connsiteY2" fmla="*/ 6633751 h 6988629"/>
              <a:gd name="connsiteX3" fmla="*/ 8421192 w 12491357"/>
              <a:gd name="connsiteY3" fmla="*/ 6792686 h 6988629"/>
              <a:gd name="connsiteX4" fmla="*/ 9056911 w 12491357"/>
              <a:gd name="connsiteY4" fmla="*/ 6792686 h 6988629"/>
              <a:gd name="connsiteX5" fmla="*/ 9215846 w 12491357"/>
              <a:gd name="connsiteY5" fmla="*/ 6633751 h 6988629"/>
              <a:gd name="connsiteX6" fmla="*/ 9215846 w 12491357"/>
              <a:gd name="connsiteY6" fmla="*/ 1099462 h 6988629"/>
              <a:gd name="connsiteX7" fmla="*/ 9056911 w 12491357"/>
              <a:gd name="connsiteY7" fmla="*/ 940526 h 6988629"/>
              <a:gd name="connsiteX8" fmla="*/ 10333811 w 12491357"/>
              <a:gd name="connsiteY8" fmla="*/ 611233 h 6988629"/>
              <a:gd name="connsiteX9" fmla="*/ 10186851 w 12491357"/>
              <a:gd name="connsiteY9" fmla="*/ 758193 h 6988629"/>
              <a:gd name="connsiteX10" fmla="*/ 10186851 w 12491357"/>
              <a:gd name="connsiteY10" fmla="*/ 6130287 h 6988629"/>
              <a:gd name="connsiteX11" fmla="*/ 10333811 w 12491357"/>
              <a:gd name="connsiteY11" fmla="*/ 6277247 h 6988629"/>
              <a:gd name="connsiteX12" fmla="*/ 10921634 w 12491357"/>
              <a:gd name="connsiteY12" fmla="*/ 6277247 h 6988629"/>
              <a:gd name="connsiteX13" fmla="*/ 11068594 w 12491357"/>
              <a:gd name="connsiteY13" fmla="*/ 6130287 h 6988629"/>
              <a:gd name="connsiteX14" fmla="*/ 11068594 w 12491357"/>
              <a:gd name="connsiteY14" fmla="*/ 758193 h 6988629"/>
              <a:gd name="connsiteX15" fmla="*/ 10921634 w 12491357"/>
              <a:gd name="connsiteY15" fmla="*/ 611233 h 6988629"/>
              <a:gd name="connsiteX16" fmla="*/ 11236237 w 12491357"/>
              <a:gd name="connsiteY16" fmla="*/ 261258 h 6988629"/>
              <a:gd name="connsiteX17" fmla="*/ 11077302 w 12491357"/>
              <a:gd name="connsiteY17" fmla="*/ 420193 h 6988629"/>
              <a:gd name="connsiteX18" fmla="*/ 11077302 w 12491357"/>
              <a:gd name="connsiteY18" fmla="*/ 5954483 h 6988629"/>
              <a:gd name="connsiteX19" fmla="*/ 11236237 w 12491357"/>
              <a:gd name="connsiteY19" fmla="*/ 6113418 h 6988629"/>
              <a:gd name="connsiteX20" fmla="*/ 11871956 w 12491357"/>
              <a:gd name="connsiteY20" fmla="*/ 6113418 h 6988629"/>
              <a:gd name="connsiteX21" fmla="*/ 12030891 w 12491357"/>
              <a:gd name="connsiteY21" fmla="*/ 5954483 h 6988629"/>
              <a:gd name="connsiteX22" fmla="*/ 12030891 w 12491357"/>
              <a:gd name="connsiteY22" fmla="*/ 420193 h 6988629"/>
              <a:gd name="connsiteX23" fmla="*/ 11871956 w 12491357"/>
              <a:gd name="connsiteY23" fmla="*/ 261258 h 6988629"/>
              <a:gd name="connsiteX24" fmla="*/ 9383489 w 12491357"/>
              <a:gd name="connsiteY24" fmla="*/ 261258 h 6988629"/>
              <a:gd name="connsiteX25" fmla="*/ 9224554 w 12491357"/>
              <a:gd name="connsiteY25" fmla="*/ 420193 h 6988629"/>
              <a:gd name="connsiteX26" fmla="*/ 9224554 w 12491357"/>
              <a:gd name="connsiteY26" fmla="*/ 5954483 h 6988629"/>
              <a:gd name="connsiteX27" fmla="*/ 9383489 w 12491357"/>
              <a:gd name="connsiteY27" fmla="*/ 6113418 h 6988629"/>
              <a:gd name="connsiteX28" fmla="*/ 10019208 w 12491357"/>
              <a:gd name="connsiteY28" fmla="*/ 6113418 h 6988629"/>
              <a:gd name="connsiteX29" fmla="*/ 10178143 w 12491357"/>
              <a:gd name="connsiteY29" fmla="*/ 5954483 h 6988629"/>
              <a:gd name="connsiteX30" fmla="*/ 10178143 w 12491357"/>
              <a:gd name="connsiteY30" fmla="*/ 420193 h 6988629"/>
              <a:gd name="connsiteX31" fmla="*/ 10019208 w 12491357"/>
              <a:gd name="connsiteY31" fmla="*/ 261258 h 6988629"/>
              <a:gd name="connsiteX32" fmla="*/ 0 w 12491357"/>
              <a:gd name="connsiteY32" fmla="*/ 0 h 6988629"/>
              <a:gd name="connsiteX33" fmla="*/ 7459440 w 12491357"/>
              <a:gd name="connsiteY33" fmla="*/ 0 h 6988629"/>
              <a:gd name="connsiteX34" fmla="*/ 7300505 w 12491357"/>
              <a:gd name="connsiteY34" fmla="*/ 158935 h 6988629"/>
              <a:gd name="connsiteX35" fmla="*/ 7300505 w 12491357"/>
              <a:gd name="connsiteY35" fmla="*/ 5693225 h 6988629"/>
              <a:gd name="connsiteX36" fmla="*/ 7459440 w 12491357"/>
              <a:gd name="connsiteY36" fmla="*/ 5852160 h 6988629"/>
              <a:gd name="connsiteX37" fmla="*/ 8095159 w 12491357"/>
              <a:gd name="connsiteY37" fmla="*/ 5852160 h 6988629"/>
              <a:gd name="connsiteX38" fmla="*/ 8254094 w 12491357"/>
              <a:gd name="connsiteY38" fmla="*/ 5693225 h 6988629"/>
              <a:gd name="connsiteX39" fmla="*/ 8254094 w 12491357"/>
              <a:gd name="connsiteY39" fmla="*/ 158935 h 6988629"/>
              <a:gd name="connsiteX40" fmla="*/ 8095159 w 12491357"/>
              <a:gd name="connsiteY40" fmla="*/ 0 h 6988629"/>
              <a:gd name="connsiteX41" fmla="*/ 12491357 w 12491357"/>
              <a:gd name="connsiteY41" fmla="*/ 0 h 6988629"/>
              <a:gd name="connsiteX42" fmla="*/ 12491357 w 12491357"/>
              <a:gd name="connsiteY42" fmla="*/ 6988629 h 6988629"/>
              <a:gd name="connsiteX43" fmla="*/ 0 w 12491357"/>
              <a:gd name="connsiteY43" fmla="*/ 6988629 h 6988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491357" h="6988629">
                <a:moveTo>
                  <a:pt x="8421192" y="940526"/>
                </a:moveTo>
                <a:cubicBezTo>
                  <a:pt x="8333415" y="940526"/>
                  <a:pt x="8262257" y="1011684"/>
                  <a:pt x="8262257" y="1099462"/>
                </a:cubicBezTo>
                <a:lnTo>
                  <a:pt x="8262257" y="6633751"/>
                </a:lnTo>
                <a:cubicBezTo>
                  <a:pt x="8262257" y="6721528"/>
                  <a:pt x="8333415" y="6792686"/>
                  <a:pt x="8421192" y="6792686"/>
                </a:cubicBezTo>
                <a:lnTo>
                  <a:pt x="9056911" y="6792686"/>
                </a:lnTo>
                <a:cubicBezTo>
                  <a:pt x="9144688" y="6792686"/>
                  <a:pt x="9215846" y="6721528"/>
                  <a:pt x="9215846" y="6633751"/>
                </a:cubicBezTo>
                <a:lnTo>
                  <a:pt x="9215846" y="1099462"/>
                </a:lnTo>
                <a:cubicBezTo>
                  <a:pt x="9215846" y="1011684"/>
                  <a:pt x="9144688" y="940526"/>
                  <a:pt x="9056911" y="940526"/>
                </a:cubicBezTo>
                <a:close/>
                <a:moveTo>
                  <a:pt x="10333811" y="611233"/>
                </a:moveTo>
                <a:cubicBezTo>
                  <a:pt x="10252647" y="611233"/>
                  <a:pt x="10186851" y="677029"/>
                  <a:pt x="10186851" y="758193"/>
                </a:cubicBezTo>
                <a:lnTo>
                  <a:pt x="10186851" y="6130287"/>
                </a:lnTo>
                <a:cubicBezTo>
                  <a:pt x="10186851" y="6211451"/>
                  <a:pt x="10252647" y="6277247"/>
                  <a:pt x="10333811" y="6277247"/>
                </a:cubicBezTo>
                <a:lnTo>
                  <a:pt x="10921634" y="6277247"/>
                </a:lnTo>
                <a:cubicBezTo>
                  <a:pt x="11002798" y="6277247"/>
                  <a:pt x="11068594" y="6211451"/>
                  <a:pt x="11068594" y="6130287"/>
                </a:cubicBezTo>
                <a:lnTo>
                  <a:pt x="11068594" y="758193"/>
                </a:lnTo>
                <a:cubicBezTo>
                  <a:pt x="11068594" y="677029"/>
                  <a:pt x="11002798" y="611233"/>
                  <a:pt x="10921634" y="611233"/>
                </a:cubicBezTo>
                <a:close/>
                <a:moveTo>
                  <a:pt x="11236237" y="261258"/>
                </a:moveTo>
                <a:cubicBezTo>
                  <a:pt x="11148460" y="261258"/>
                  <a:pt x="11077302" y="332416"/>
                  <a:pt x="11077302" y="420193"/>
                </a:cubicBezTo>
                <a:lnTo>
                  <a:pt x="11077302" y="5954483"/>
                </a:lnTo>
                <a:cubicBezTo>
                  <a:pt x="11077302" y="6042260"/>
                  <a:pt x="11148460" y="6113418"/>
                  <a:pt x="11236237" y="6113418"/>
                </a:cubicBezTo>
                <a:lnTo>
                  <a:pt x="11871956" y="6113418"/>
                </a:lnTo>
                <a:cubicBezTo>
                  <a:pt x="11959733" y="6113418"/>
                  <a:pt x="12030891" y="6042260"/>
                  <a:pt x="12030891" y="5954483"/>
                </a:cubicBezTo>
                <a:lnTo>
                  <a:pt x="12030891" y="420193"/>
                </a:lnTo>
                <a:cubicBezTo>
                  <a:pt x="12030891" y="332416"/>
                  <a:pt x="11959733" y="261258"/>
                  <a:pt x="11871956" y="261258"/>
                </a:cubicBezTo>
                <a:close/>
                <a:moveTo>
                  <a:pt x="9383489" y="261258"/>
                </a:moveTo>
                <a:cubicBezTo>
                  <a:pt x="9295712" y="261258"/>
                  <a:pt x="9224554" y="332416"/>
                  <a:pt x="9224554" y="420193"/>
                </a:cubicBezTo>
                <a:lnTo>
                  <a:pt x="9224554" y="5954483"/>
                </a:lnTo>
                <a:cubicBezTo>
                  <a:pt x="9224554" y="6042260"/>
                  <a:pt x="9295712" y="6113418"/>
                  <a:pt x="9383489" y="6113418"/>
                </a:cubicBezTo>
                <a:lnTo>
                  <a:pt x="10019208" y="6113418"/>
                </a:lnTo>
                <a:cubicBezTo>
                  <a:pt x="10106985" y="6113418"/>
                  <a:pt x="10178143" y="6042260"/>
                  <a:pt x="10178143" y="5954483"/>
                </a:cubicBezTo>
                <a:lnTo>
                  <a:pt x="10178143" y="420193"/>
                </a:lnTo>
                <a:cubicBezTo>
                  <a:pt x="10178143" y="332416"/>
                  <a:pt x="10106985" y="261258"/>
                  <a:pt x="10019208" y="261258"/>
                </a:cubicBezTo>
                <a:close/>
                <a:moveTo>
                  <a:pt x="0" y="0"/>
                </a:moveTo>
                <a:lnTo>
                  <a:pt x="7459440" y="0"/>
                </a:lnTo>
                <a:cubicBezTo>
                  <a:pt x="7371663" y="0"/>
                  <a:pt x="7300505" y="71158"/>
                  <a:pt x="7300505" y="158935"/>
                </a:cubicBezTo>
                <a:lnTo>
                  <a:pt x="7300505" y="5693225"/>
                </a:lnTo>
                <a:cubicBezTo>
                  <a:pt x="7300505" y="5781002"/>
                  <a:pt x="7371663" y="5852160"/>
                  <a:pt x="7459440" y="5852160"/>
                </a:cubicBezTo>
                <a:lnTo>
                  <a:pt x="8095159" y="5852160"/>
                </a:lnTo>
                <a:cubicBezTo>
                  <a:pt x="8182936" y="5852160"/>
                  <a:pt x="8254094" y="5781002"/>
                  <a:pt x="8254094" y="5693225"/>
                </a:cubicBezTo>
                <a:lnTo>
                  <a:pt x="8254094" y="158935"/>
                </a:lnTo>
                <a:cubicBezTo>
                  <a:pt x="8254094" y="71158"/>
                  <a:pt x="8182936" y="0"/>
                  <a:pt x="8095159" y="0"/>
                </a:cubicBezTo>
                <a:lnTo>
                  <a:pt x="12491357" y="0"/>
                </a:lnTo>
                <a:lnTo>
                  <a:pt x="12491357" y="6988629"/>
                </a:lnTo>
                <a:lnTo>
                  <a:pt x="0" y="698862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Текстово поле 28"/>
          <p:cNvSpPr txBox="1"/>
          <p:nvPr/>
        </p:nvSpPr>
        <p:spPr>
          <a:xfrm>
            <a:off x="375558" y="1469572"/>
            <a:ext cx="67437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Будители на Ямбол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4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„Участието на ямболци в Съединението и Сръбско-българската война.“</a:t>
            </a:r>
          </a:p>
        </p:txBody>
      </p:sp>
      <p:pic>
        <p:nvPicPr>
          <p:cNvPr id="3" name="War Music! Legendary Сinematic Soundtrack! Epic instrumental">
            <a:hlinkClick r:id="" action="ppaction://media"/>
            <a:extLst>
              <a:ext uri="{FF2B5EF4-FFF2-40B4-BE49-F238E27FC236}">
                <a16:creationId xmlns:a16="http://schemas.microsoft.com/office/drawing/2014/main" id="{837D0E83-E43A-EF78-67AB-B5FF30DA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7542" y="599581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6 L 0.25 -3.7037E-6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43" y="734787"/>
            <a:ext cx="4049487" cy="513533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0" name="Текстово поле 9"/>
          <p:cNvSpPr txBox="1"/>
          <p:nvPr/>
        </p:nvSpPr>
        <p:spPr>
          <a:xfrm>
            <a:off x="5339442" y="2570746"/>
            <a:ext cx="664028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През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1878г.,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резултат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Освободителната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руско-турска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война,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картата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Европа се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завръща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отново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държава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Поради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решенията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Берлинския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конгрес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който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разкъсва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българското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землище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няколко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части,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тази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година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бележи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началото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борбата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национално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обединение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то става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основна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задача за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всички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патриотично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настроени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обществени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деятели 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политици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двете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страни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Балкана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bg-BG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976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79" y="1740869"/>
            <a:ext cx="6466113" cy="38912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Текстово поле 2"/>
          <p:cNvSpPr txBox="1"/>
          <p:nvPr/>
        </p:nvSpPr>
        <p:spPr>
          <a:xfrm>
            <a:off x="0" y="5715149"/>
            <a:ext cx="7837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Берлинския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6841670" y="2449675"/>
            <a:ext cx="51598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актът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фактическо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обединение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Княжество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през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есента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1885 г. Той 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координиран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таен централен революционен комитет (БТЦРК) и се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извършва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след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бунтове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различни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градове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. На 6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септември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извършен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военен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преврат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подкрепен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княз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Александър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Батенберг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bg-BG" sz="20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3" y="836259"/>
            <a:ext cx="6008916" cy="515156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5812971" y="2449286"/>
            <a:ext cx="63790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Членовете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централния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комитет и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други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дейци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дейци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Българския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таен централен революционен комитет (БТЦРК),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координирал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подготовката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Седнали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отляво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надясно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: Антон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Мумджиев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Тодор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Гатев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Продан Тишков-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Чардафон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Захарий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Стоянов, Иван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Андонов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Иван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Арабаджията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Стоян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Празов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2-ри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ред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седнали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отляво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надясно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: Иван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Стоянович-Аджелето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поп Ангел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Чолаков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Прави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отляво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надясно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: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Недялка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Шилева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Спиро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Костов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Димитър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Ризов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Петър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Зографски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майор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Коста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Паница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Спас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Турчев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Пловдив,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лято</a:t>
            </a:r>
            <a:r>
              <a:rPr lang="ru-RU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1885 г.</a:t>
            </a:r>
            <a:endParaRPr lang="bg-BG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517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98" y="1632858"/>
            <a:ext cx="5685687" cy="4245428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17551" y="5968033"/>
            <a:ext cx="5778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Христо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Векилов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вдясно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деец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Съединението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6108285" y="2657369"/>
            <a:ext cx="56333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„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Населението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Ямболския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край,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останало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пределите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активно се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включва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борбата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 множество митинги и акции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още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първите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дни след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Берлинския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конгрес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Над 3500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мъже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младежи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получават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организирана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военна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подготовка. Под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ръководството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Илия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Куртев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организирано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Поборническо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опълченско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дружество.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”</a:t>
            </a:r>
            <a:endParaRPr lang="ru-RU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73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6449786" y="2677886"/>
            <a:ext cx="53067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Monotype Corsiva" panose="03010101010201010101" pitchFamily="66" charset="0"/>
              </a:rPr>
              <a:t>“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началото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1885 г. в града е основан Таен революционен комитет,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чийто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състав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включени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видни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дейци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: майор Стефан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Любомски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Христо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Векилов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Димитър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Влахов,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Видьо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Монев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др. На 2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септември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ямболци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вече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готови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готвещото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въстание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очакват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сигнал от Пловдив.“, цитат на 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историкът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Добрина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Берова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bg-BG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10" y="1094030"/>
            <a:ext cx="5432007" cy="46699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2FB0BBCF-7689-BB7C-5339-8E750188EB7B}"/>
              </a:ext>
            </a:extLst>
          </p:cNvPr>
          <p:cNvSpPr txBox="1"/>
          <p:nvPr/>
        </p:nvSpPr>
        <p:spPr>
          <a:xfrm>
            <a:off x="1867710" y="5898644"/>
            <a:ext cx="4095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Ямбол,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бул.“Батенберг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12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7094261" y="2710598"/>
            <a:ext cx="4261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Като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главни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действащи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лица за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определени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гражданите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Влахов и Бакалов,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както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бесарабският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българин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майор Стефан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Любомски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по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онова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време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командир на 8-ма дружина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ямболския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гарнизон. </a:t>
            </a:r>
            <a:endParaRPr lang="bg-BG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98000"/>
                    </a14:imgEffect>
                    <a14:imgEffect>
                      <a14:brightnessContrast bright="-3000" contras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586" y="1730829"/>
            <a:ext cx="5980694" cy="38985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stA="99000" endPos="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1113567" y="5689682"/>
            <a:ext cx="498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8-ма дружина в ямболския гарнизон</a:t>
            </a:r>
          </a:p>
        </p:txBody>
      </p:sp>
    </p:spTree>
    <p:extLst>
      <p:ext uri="{BB962C8B-B14F-4D97-AF65-F5344CB8AC3E}">
        <p14:creationId xmlns:p14="http://schemas.microsoft.com/office/powerpoint/2010/main" val="273471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99" y="1816553"/>
            <a:ext cx="5532202" cy="391069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6095999" y="2915263"/>
            <a:ext cx="59599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Снимката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предоставена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от Ласка Янчева. По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нейна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информация,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човекът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средата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Васил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Галонов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неин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прадядо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 Роден е в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Ямбол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умира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Ямбол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през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1930 год. на 75 год. И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тримата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снимката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членове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на дружество "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Сливница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". </a:t>
            </a:r>
            <a:endParaRPr lang="bg-BG" sz="2000" dirty="0">
              <a:solidFill>
                <a:schemeClr val="bg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5834018" y="2494627"/>
            <a:ext cx="56006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Сръбско-българската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започва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14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ноември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(2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ноември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стар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стил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) 1885 г.,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когато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Сърбия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недоволна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от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осъщественото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Княжество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обявява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Българската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победа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тази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кратка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наричана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„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капитаните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побеждават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генералите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“, е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предпоставка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международното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признаване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Княжеството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en-US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bg-BG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4890FCD-63A9-10C9-F275-D502A5FEC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1685790"/>
            <a:ext cx="4460240" cy="389205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28246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D379B-B87C-AC45-D0B8-497AA0D12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AC7C7DE-C6DF-C397-C410-BF1D3DB24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CAC2018E-3661-B946-2E2D-AE9ABDB334D6}"/>
              </a:ext>
            </a:extLst>
          </p:cNvPr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327055A9-DA0D-F4CE-2632-3A936C6630F8}"/>
              </a:ext>
            </a:extLst>
          </p:cNvPr>
          <p:cNvSpPr txBox="1"/>
          <p:nvPr/>
        </p:nvSpPr>
        <p:spPr>
          <a:xfrm>
            <a:off x="7010400" y="2606104"/>
            <a:ext cx="4754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Сръбско-българската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е най-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неочакваната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най-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кратката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след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Освобождението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Активните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бойни действия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траят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14 дни – от 2 до 15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ноември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Те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започват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нахлуването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сръбските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войски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територия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завършват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техния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разгром</a:t>
            </a:r>
            <a:endParaRPr lang="en-US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2B3BD43-F39A-63B7-0949-223343816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1036320"/>
            <a:ext cx="5256245" cy="51511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0600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0A36A-21B1-8D25-A770-BA1205DA2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E52397D-2F34-80E6-5A96-D9B80D463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3392A885-4C39-B764-AF2E-31EA651961D3}"/>
              </a:ext>
            </a:extLst>
          </p:cNvPr>
          <p:cNvSpPr/>
          <p:nvPr/>
        </p:nvSpPr>
        <p:spPr>
          <a:xfrm>
            <a:off x="0" y="2446928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42644064-240C-62D6-F9F1-90BEEE72B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40" y="886460"/>
            <a:ext cx="3302000" cy="5085079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DB95916E-F54B-42A9-F872-0152E24914FF}"/>
              </a:ext>
            </a:extLst>
          </p:cNvPr>
          <p:cNvSpPr txBox="1"/>
          <p:nvPr/>
        </p:nvSpPr>
        <p:spPr>
          <a:xfrm>
            <a:off x="4500880" y="2492269"/>
            <a:ext cx="7467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Генерал-майор Георги Иванов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Роден на 10.03 1858г. в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 на град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Ямбол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квартал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Каргон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Завършва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класното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в града,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свързва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с революционно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настроените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младежи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града и поема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борците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националното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 освобождение. </a:t>
            </a:r>
          </a:p>
          <a:p>
            <a:pPr algn="just"/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Сръбско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война 1885г. За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проявен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героизъм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творчество е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награден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орден “Св.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Александър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2B064D6D-64EC-A713-D982-20D2E91F05D6}"/>
              </a:ext>
            </a:extLst>
          </p:cNvPr>
          <p:cNvSpPr txBox="1"/>
          <p:nvPr/>
        </p:nvSpPr>
        <p:spPr>
          <a:xfrm>
            <a:off x="599440" y="6011120"/>
            <a:ext cx="3570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Генерал-майор Георги Иванов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20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049D9-9018-A813-CEF8-9CD7CF1DE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FD8FC00-41AE-79D2-AD16-86E379A03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2EB514A5-7DE7-DF76-F9E2-805C02F65C9B}"/>
              </a:ext>
            </a:extLst>
          </p:cNvPr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D58EE7D-AA11-3BB6-AF74-1C69632F8901}"/>
              </a:ext>
            </a:extLst>
          </p:cNvPr>
          <p:cNvSpPr txBox="1"/>
          <p:nvPr/>
        </p:nvSpPr>
        <p:spPr>
          <a:xfrm>
            <a:off x="5850430" y="2617738"/>
            <a:ext cx="5354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Роден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през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м.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декември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1828г. в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а от 1830г.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семейството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му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се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преселва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в с.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Маломир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където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бъдещият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израства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“буден и неспокоен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младеж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”. участник в три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войни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–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–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турска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1876,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Освободителна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1878г. и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–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1885г.,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е от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онези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които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доживяват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свободата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Отечеството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en-US" sz="20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1AEA822C-6467-134E-C66A-C0D1B747E085}"/>
              </a:ext>
            </a:extLst>
          </p:cNvPr>
          <p:cNvSpPr txBox="1"/>
          <p:nvPr/>
        </p:nvSpPr>
        <p:spPr>
          <a:xfrm>
            <a:off x="1095851" y="6016649"/>
            <a:ext cx="2804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Жельо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Христов Чернев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Дядо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Жельо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войвода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E97DC75A-F61A-3822-86AB-A35EDBD51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22" y="1074148"/>
            <a:ext cx="3619818" cy="4871085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858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754A5-AF5E-F115-5B14-C1299C8AC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27AE282-BFB8-96F3-B50E-4BDEEFF9F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16EFBA35-545C-BB3A-9A6E-F53E97D7049C}"/>
              </a:ext>
            </a:extLst>
          </p:cNvPr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40C5048A-45B0-0B79-9B33-C21094FE3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30" y="1210407"/>
            <a:ext cx="2884170" cy="443718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313C56CE-2B0C-8523-8236-18946F366980}"/>
              </a:ext>
            </a:extLst>
          </p:cNvPr>
          <p:cNvSpPr txBox="1"/>
          <p:nvPr/>
        </p:nvSpPr>
        <p:spPr>
          <a:xfrm>
            <a:off x="722630" y="5724076"/>
            <a:ext cx="2990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Полковник Георги Янков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F7AEDD70-D545-D461-3AF2-4B6EA06A6863}"/>
              </a:ext>
            </a:extLst>
          </p:cNvPr>
          <p:cNvSpPr txBox="1"/>
          <p:nvPr/>
        </p:nvSpPr>
        <p:spPr>
          <a:xfrm>
            <a:off x="5902960" y="2617738"/>
            <a:ext cx="55664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Роден на 1 март 1859г. в с.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Бешалама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Бесарабия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семейството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ямболски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преселници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Неговата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майка – Елена Янкова е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една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феноменална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жена,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съхранила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паметта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си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повече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от 400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автентична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народни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песни. По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късно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полк. Георги Янков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ще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издаде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333 от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тях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в отделен сборник с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автентичен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фолклор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0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ямболско</a:t>
            </a:r>
            <a:r>
              <a:rPr lang="ru-RU" sz="20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en-US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BE92B-FCE7-0B70-2EE4-7775B6FBC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2CA5354-B336-2C3D-326E-9392DE847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E8C3247B-55AD-E702-CDBD-8B9CA0E66A42}"/>
              </a:ext>
            </a:extLst>
          </p:cNvPr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51199CF2-5541-2609-B623-AF3D444B1CBF}"/>
              </a:ext>
            </a:extLst>
          </p:cNvPr>
          <p:cNvSpPr txBox="1"/>
          <p:nvPr/>
        </p:nvSpPr>
        <p:spPr>
          <a:xfrm>
            <a:off x="1007110" y="5791591"/>
            <a:ext cx="2599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Генерал–майор Стефан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Любомски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AFBE1607-7060-80CE-73DA-AC4973391E4F}"/>
              </a:ext>
            </a:extLst>
          </p:cNvPr>
          <p:cNvSpPr txBox="1"/>
          <p:nvPr/>
        </p:nvSpPr>
        <p:spPr>
          <a:xfrm>
            <a:off x="4559365" y="2694682"/>
            <a:ext cx="706564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Стефан Иванов 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Любомски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 е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български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офицер, генерал-майор. Участник в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Руско-турската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(1877 – 1878),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Съединението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Княжество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Сръбско-българската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(1885). Народен </a:t>
            </a:r>
            <a:r>
              <a:rPr lang="ru-RU" sz="20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представител</a:t>
            </a:r>
            <a:r>
              <a:rPr lang="ru-RU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. </a:t>
            </a:r>
          </a:p>
          <a:p>
            <a:pPr algn="just"/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Установява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се в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където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и се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оженва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Към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този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момент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градът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е част от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Източна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Румелия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няма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право на армия, а само на милиция.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Любомски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застава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начело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дружина.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Използвайки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знанията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си и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натрупания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военен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опит, той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успява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да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ги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обучи на </a:t>
            </a:r>
            <a:r>
              <a:rPr lang="ru-RU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военно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дело.</a:t>
            </a:r>
            <a:endParaRPr lang="en-US" sz="20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FC1C2BC-3D27-5340-C513-7AAB28D9C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30" y="1507172"/>
            <a:ext cx="28575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9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>
        <p:pull/>
      </p:transition>
    </mc:Choice>
    <mc:Fallback xmlns="">
      <p:transition spd="slow" advClick="0">
        <p:pull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6D6C5-C7EF-BC38-A982-34801F4DA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FEE0264-621E-7D70-A9F8-3A6974378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90224906-A7D9-9667-D3D5-D1C4B13E7718}"/>
              </a:ext>
            </a:extLst>
          </p:cNvPr>
          <p:cNvSpPr/>
          <p:nvPr/>
        </p:nvSpPr>
        <p:spPr>
          <a:xfrm>
            <a:off x="-1" y="2449286"/>
            <a:ext cx="12192001" cy="264522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6F1A6293-6082-B436-BC97-C4E9F5B6149A}"/>
              </a:ext>
            </a:extLst>
          </p:cNvPr>
          <p:cNvSpPr txBox="1"/>
          <p:nvPr/>
        </p:nvSpPr>
        <p:spPr>
          <a:xfrm>
            <a:off x="436879" y="3429000"/>
            <a:ext cx="42589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Изготвил: Златомир Митков Иванов</a:t>
            </a:r>
          </a:p>
          <a:p>
            <a:r>
              <a:rPr lang="bg-BG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от 5“а“ клас</a:t>
            </a:r>
          </a:p>
          <a:p>
            <a:r>
              <a:rPr lang="bg-BG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bg-BG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ОбУ“Д</a:t>
            </a:r>
            <a:r>
              <a:rPr lang="bg-BG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 Петър Берон“</a:t>
            </a:r>
          </a:p>
          <a:p>
            <a:r>
              <a:rPr lang="bg-BG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гр.Ямбол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101F2D6-29A7-BC90-7DD2-4AD3DAABE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363" y="205012"/>
            <a:ext cx="5216073" cy="292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8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39 -4.07407E-6 L 0.40339 -4.07407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880</Words>
  <Application>Microsoft Office PowerPoint</Application>
  <PresentationFormat>Широк екран</PresentationFormat>
  <Paragraphs>34</Paragraphs>
  <Slides>15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Monotype Corsiva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Windows User</dc:creator>
  <cp:lastModifiedBy>Юлиана Н. Христова</cp:lastModifiedBy>
  <cp:revision>15</cp:revision>
  <dcterms:created xsi:type="dcterms:W3CDTF">2025-10-22T06:36:21Z</dcterms:created>
  <dcterms:modified xsi:type="dcterms:W3CDTF">2025-10-27T09:54:04Z</dcterms:modified>
</cp:coreProperties>
</file>